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Lst>
  <p:sldSz cy="32918400" cx="43891200"/>
  <p:notesSz cx="6858000" cy="9144000"/>
  <p:embeddedFontLst>
    <p:embeddedFont>
      <p:font typeface="Domine"/>
      <p:regular r:id="rId7"/>
      <p:bold r:id="rId8"/>
    </p:embeddedFont>
    <p:embeddedFont>
      <p:font typeface="Montserrat ExtraBold"/>
      <p:bold r:id="rId9"/>
      <p:boldItalic r:id="rId1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6912">
          <p15:clr>
            <a:srgbClr val="A4A3A4"/>
          </p15:clr>
        </p15:guide>
        <p15:guide id="2" pos="10368">
          <p15:clr>
            <a:srgbClr val="A4A3A4"/>
          </p15:clr>
        </p15:guide>
        <p15:guide id="3" orient="horz" pos="10368">
          <p15:clr>
            <a:srgbClr val="A4A3A4"/>
          </p15:clr>
        </p15:guide>
        <p15:guide id="4" pos="13824">
          <p15:clr>
            <a:srgbClr val="A4A3A4"/>
          </p15:clr>
        </p15:guide>
      </p15:sldGuideLst>
    </p:ext>
    <p:ext uri="http://customooxmlschemas.google.com/">
      <go:slidesCustomData xmlns:go="http://customooxmlschemas.google.com/" r:id="rId11" roundtripDataSignature="AMtx7miWo3UFpk0wIH8yR6GabslNgGgGb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6912" orient="horz"/>
        <p:guide pos="10368"/>
        <p:guide pos="10368" orient="horz"/>
        <p:guide pos="13824"/>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11" Type="http://customschemas.google.com/relationships/presentationmetadata" Target="metadata"/><Relationship Id="rId10" Type="http://schemas.openxmlformats.org/officeDocument/2006/relationships/font" Target="fonts/MontserratExtraBold-boldItalic.fntdata"/><Relationship Id="rId9" Type="http://schemas.openxmlformats.org/officeDocument/2006/relationships/font" Target="fonts/MontserratExtraBold-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font" Target="fonts/Domine-regular.fntdata"/><Relationship Id="rId8" Type="http://schemas.openxmlformats.org/officeDocument/2006/relationships/font" Target="fonts/Domine-bold.fntdata"/></Relationships>
</file>

<file path=ppt/media/image1.png>
</file>

<file path=ppt/media/image10.png>
</file>

<file path=ppt/media/image1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8698"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8698"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8698"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8698"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8698"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8698"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8698"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8698"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8698"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8698"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8698"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8698"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8698"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8698"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8698"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8698"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57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57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57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57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57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57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57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57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57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8698"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8698"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8698"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8698"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8698"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8698"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8698"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8698"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 name="Shape 16"/>
        <p:cNvGrpSpPr/>
        <p:nvPr/>
      </p:nvGrpSpPr>
      <p:grpSpPr>
        <a:xfrm>
          <a:off x="0" y="0"/>
          <a:ext cx="0" cy="0"/>
          <a:chOff x="0" y="0"/>
          <a:chExt cx="0" cy="0"/>
        </a:xfrm>
      </p:grpSpPr>
      <p:sp>
        <p:nvSpPr>
          <p:cNvPr id="17" name="Google Shape;17;p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8" name="Google Shape;18;p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p:cSld name="Custom Layout">
    <p:spTree>
      <p:nvGrpSpPr>
        <p:cNvPr id="14" name="Shape 14"/>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 name="Shape 15"/>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3.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pic>
        <p:nvPicPr>
          <p:cNvPr id="10" name="Google Shape;10;p2"/>
          <p:cNvPicPr preferRelativeResize="0"/>
          <p:nvPr/>
        </p:nvPicPr>
        <p:blipFill rotWithShape="1">
          <a:blip r:embed="rId1">
            <a:alphaModFix/>
          </a:blip>
          <a:srcRect b="0" l="0" r="0" t="0"/>
          <a:stretch/>
        </p:blipFill>
        <p:spPr>
          <a:xfrm rot="-5400000">
            <a:off x="-11506200" y="16459200"/>
            <a:ext cx="14274800" cy="4368800"/>
          </a:xfrm>
          <a:prstGeom prst="rect">
            <a:avLst/>
          </a:prstGeom>
          <a:noFill/>
          <a:ln>
            <a:noFill/>
          </a:ln>
        </p:spPr>
      </p:pic>
      <p:pic>
        <p:nvPicPr>
          <p:cNvPr id="11" name="Google Shape;11;p2"/>
          <p:cNvPicPr preferRelativeResize="0"/>
          <p:nvPr/>
        </p:nvPicPr>
        <p:blipFill rotWithShape="1">
          <a:blip r:embed="rId1">
            <a:alphaModFix/>
          </a:blip>
          <a:srcRect b="0" l="0" r="0" t="0"/>
          <a:stretch/>
        </p:blipFill>
        <p:spPr>
          <a:xfrm rot="5400000">
            <a:off x="41122600" y="16459200"/>
            <a:ext cx="14274800" cy="4368800"/>
          </a:xfrm>
          <a:prstGeom prst="rect">
            <a:avLst/>
          </a:prstGeom>
          <a:noFill/>
          <a:ln>
            <a:noFill/>
          </a:ln>
        </p:spPr>
      </p:pic>
      <p:pic>
        <p:nvPicPr>
          <p:cNvPr id="12" name="Google Shape;12;p2"/>
          <p:cNvPicPr preferRelativeResize="0"/>
          <p:nvPr/>
        </p:nvPicPr>
        <p:blipFill rotWithShape="1">
          <a:blip r:embed="rId2">
            <a:alphaModFix/>
          </a:blip>
          <a:srcRect b="0" l="0" r="0" t="0"/>
          <a:stretch/>
        </p:blipFill>
        <p:spPr>
          <a:xfrm>
            <a:off x="6959600" y="33426400"/>
            <a:ext cx="29972000" cy="1549400"/>
          </a:xfrm>
          <a:prstGeom prst="rect">
            <a:avLst/>
          </a:prstGeom>
          <a:noFill/>
          <a:ln>
            <a:noFill/>
          </a:ln>
        </p:spPr>
      </p:pic>
      <p:sp>
        <p:nvSpPr>
          <p:cNvPr id="13" name="Google Shape;13;p2"/>
          <p:cNvSpPr/>
          <p:nvPr/>
        </p:nvSpPr>
        <p:spPr>
          <a:xfrm>
            <a:off x="6959600" y="33997900"/>
            <a:ext cx="21945600" cy="12700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4880"/>
              <a:buFont typeface="Arial"/>
              <a:buNone/>
            </a:pPr>
            <a:r>
              <a:rPr b="0" i="0" lang="en-US" sz="4880" u="none" cap="none" strike="noStrike">
                <a:solidFill>
                  <a:srgbClr val="808080"/>
                </a:solidFill>
                <a:latin typeface="Arial"/>
                <a:ea typeface="Arial"/>
                <a:cs typeface="Arial"/>
                <a:sym typeface="Arial"/>
              </a:rPr>
              <a:t>Template ID: assessingslate  Size: 48x36</a:t>
            </a:r>
            <a:endParaRPr b="0" i="0" sz="1400" u="none" cap="none" strike="noStrike">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49" r:id="rId3"/>
    <p:sldLayoutId id="2147483650" r:id="rId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s://pitchfork.com/reviews/albums/sza-sos/" TargetMode="External"/><Relationship Id="rId4" Type="http://schemas.openxmlformats.org/officeDocument/2006/relationships/hyperlink" Target="https://www.slantmagazine.com/music/sza-sos-album-review/" TargetMode="External"/><Relationship Id="rId11" Type="http://schemas.openxmlformats.org/officeDocument/2006/relationships/image" Target="../media/image10.png"/><Relationship Id="rId10" Type="http://schemas.openxmlformats.org/officeDocument/2006/relationships/image" Target="../media/image11.png"/><Relationship Id="rId12" Type="http://schemas.openxmlformats.org/officeDocument/2006/relationships/image" Target="../media/image7.png"/><Relationship Id="rId9" Type="http://schemas.openxmlformats.org/officeDocument/2006/relationships/image" Target="../media/image9.png"/><Relationship Id="rId5" Type="http://schemas.openxmlformats.org/officeDocument/2006/relationships/image" Target="../media/image6.png"/><Relationship Id="rId6" Type="http://schemas.openxmlformats.org/officeDocument/2006/relationships/image" Target="../media/image4.png"/><Relationship Id="rId7" Type="http://schemas.openxmlformats.org/officeDocument/2006/relationships/image" Target="../media/image8.png"/><Relationship Id="rId8"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 name="Shape 19"/>
        <p:cNvGrpSpPr/>
        <p:nvPr/>
      </p:nvGrpSpPr>
      <p:grpSpPr>
        <a:xfrm>
          <a:off x="0" y="0"/>
          <a:ext cx="0" cy="0"/>
          <a:chOff x="0" y="0"/>
          <a:chExt cx="0" cy="0"/>
        </a:xfrm>
      </p:grpSpPr>
      <p:sp>
        <p:nvSpPr>
          <p:cNvPr id="20" name="Google Shape;20;p1"/>
          <p:cNvSpPr/>
          <p:nvPr/>
        </p:nvSpPr>
        <p:spPr>
          <a:xfrm>
            <a:off x="0" y="2"/>
            <a:ext cx="43891200" cy="6252092"/>
          </a:xfrm>
          <a:prstGeom prst="rect">
            <a:avLst/>
          </a:prstGeom>
          <a:solidFill>
            <a:schemeClr val="dk2"/>
          </a:solidFill>
          <a:ln>
            <a:noFill/>
          </a:ln>
        </p:spPr>
        <p:txBody>
          <a:bodyPr anchorCtr="0" anchor="ctr" bIns="64000" lIns="128000" spcFirstLastPara="1" rIns="128000" wrap="square" tIns="64000">
            <a:noAutofit/>
          </a:bodyPr>
          <a:lstStyle/>
          <a:p>
            <a:pPr indent="0" lvl="0" marL="0" marR="0" rtl="0" algn="ctr">
              <a:lnSpc>
                <a:spcPct val="100000"/>
              </a:lnSpc>
              <a:spcBef>
                <a:spcPts val="0"/>
              </a:spcBef>
              <a:spcAft>
                <a:spcPts val="0"/>
              </a:spcAft>
              <a:buClr>
                <a:srgbClr val="000000"/>
              </a:buClr>
              <a:buSzPts val="8698"/>
              <a:buFont typeface="Arial"/>
              <a:buNone/>
            </a:pPr>
            <a:r>
              <a:t/>
            </a:r>
            <a:endParaRPr b="0" i="0" sz="8698" u="none" cap="none" strike="noStrike">
              <a:solidFill>
                <a:schemeClr val="dk1"/>
              </a:solidFill>
              <a:latin typeface="Arial"/>
              <a:ea typeface="Arial"/>
              <a:cs typeface="Arial"/>
              <a:sym typeface="Arial"/>
            </a:endParaRPr>
          </a:p>
        </p:txBody>
      </p:sp>
      <p:sp>
        <p:nvSpPr>
          <p:cNvPr id="21" name="Google Shape;21;p1"/>
          <p:cNvSpPr txBox="1"/>
          <p:nvPr/>
        </p:nvSpPr>
        <p:spPr>
          <a:xfrm>
            <a:off x="5872625" y="260200"/>
            <a:ext cx="32423100" cy="2746800"/>
          </a:xfrm>
          <a:prstGeom prst="rect">
            <a:avLst/>
          </a:prstGeom>
          <a:noFill/>
          <a:ln>
            <a:noFill/>
          </a:ln>
        </p:spPr>
        <p:txBody>
          <a:bodyPr anchorCtr="0" anchor="t" bIns="64000" lIns="128000" spcFirstLastPara="1" rIns="128000" wrap="square" tIns="64000">
            <a:noAutofit/>
          </a:bodyPr>
          <a:lstStyle/>
          <a:p>
            <a:pPr indent="0" lvl="0" marL="0" marR="590550" rtl="0" algn="ctr">
              <a:lnSpc>
                <a:spcPct val="100000"/>
              </a:lnSpc>
              <a:spcBef>
                <a:spcPts val="0"/>
              </a:spcBef>
              <a:spcAft>
                <a:spcPts val="0"/>
              </a:spcAft>
              <a:buClr>
                <a:schemeClr val="lt1"/>
              </a:buClr>
              <a:buSzPts val="8500"/>
              <a:buFont typeface="Montserrat ExtraBold"/>
              <a:buNone/>
            </a:pPr>
            <a:r>
              <a:rPr b="1" lang="en-US" sz="8500">
                <a:solidFill>
                  <a:schemeClr val="lt1"/>
                </a:solidFill>
                <a:latin typeface="Montserrat ExtraBold"/>
                <a:ea typeface="Montserrat ExtraBold"/>
                <a:cs typeface="Montserrat ExtraBold"/>
                <a:sym typeface="Montserrat ExtraBold"/>
              </a:rPr>
              <a:t>Assessing the Response to a new Album: Sentiment Analysis and Topic Modeling on Tweets about SZA’s </a:t>
            </a:r>
            <a:r>
              <a:rPr b="1" i="1" lang="en-US" sz="8500">
                <a:solidFill>
                  <a:schemeClr val="lt1"/>
                </a:solidFill>
                <a:latin typeface="Montserrat ExtraBold"/>
                <a:ea typeface="Montserrat ExtraBold"/>
                <a:cs typeface="Montserrat ExtraBold"/>
                <a:sym typeface="Montserrat ExtraBold"/>
              </a:rPr>
              <a:t>SOS</a:t>
            </a:r>
            <a:endParaRPr b="0" sz="1400" u="none" cap="none" strike="noStrike">
              <a:solidFill>
                <a:srgbClr val="000000"/>
              </a:solidFill>
              <a:latin typeface="Arial"/>
              <a:ea typeface="Arial"/>
              <a:cs typeface="Arial"/>
              <a:sym typeface="Arial"/>
            </a:endParaRPr>
          </a:p>
        </p:txBody>
      </p:sp>
      <p:sp>
        <p:nvSpPr>
          <p:cNvPr id="22" name="Google Shape;22;p1"/>
          <p:cNvSpPr txBox="1"/>
          <p:nvPr/>
        </p:nvSpPr>
        <p:spPr>
          <a:xfrm>
            <a:off x="5872600" y="3940138"/>
            <a:ext cx="31794000" cy="1996800"/>
          </a:xfrm>
          <a:prstGeom prst="rect">
            <a:avLst/>
          </a:prstGeom>
          <a:noFill/>
          <a:ln>
            <a:noFill/>
          </a:ln>
        </p:spPr>
        <p:txBody>
          <a:bodyPr anchorCtr="0" anchor="t" bIns="64000" lIns="128000" spcFirstLastPara="1" rIns="128000" wrap="square" tIns="64000">
            <a:spAutoFit/>
          </a:bodyPr>
          <a:lstStyle/>
          <a:p>
            <a:pPr indent="0" lvl="0" marL="0" marR="0" rtl="0" algn="ctr">
              <a:lnSpc>
                <a:spcPct val="100000"/>
              </a:lnSpc>
              <a:spcBef>
                <a:spcPts val="0"/>
              </a:spcBef>
              <a:spcAft>
                <a:spcPts val="0"/>
              </a:spcAft>
              <a:buClr>
                <a:schemeClr val="lt1"/>
              </a:buClr>
              <a:buSzPts val="5600"/>
              <a:buFont typeface="Arial"/>
              <a:buNone/>
            </a:pPr>
            <a:r>
              <a:rPr lang="en-US" sz="5600">
                <a:solidFill>
                  <a:schemeClr val="lt1"/>
                </a:solidFill>
                <a:latin typeface="Domine"/>
                <a:ea typeface="Domine"/>
                <a:cs typeface="Domine"/>
                <a:sym typeface="Domine"/>
              </a:rPr>
              <a:t>  Abby Foster</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1120"/>
              </a:spcBef>
              <a:spcAft>
                <a:spcPts val="0"/>
              </a:spcAft>
              <a:buClr>
                <a:schemeClr val="lt1"/>
              </a:buClr>
              <a:buSzPts val="5600"/>
              <a:buFont typeface="Arial"/>
              <a:buNone/>
            </a:pPr>
            <a:r>
              <a:rPr b="0" i="0" lang="en-US" sz="5600" u="none" cap="none" strike="noStrike">
                <a:solidFill>
                  <a:schemeClr val="lt1"/>
                </a:solidFill>
                <a:latin typeface="Domine"/>
                <a:ea typeface="Domine"/>
                <a:cs typeface="Domine"/>
                <a:sym typeface="Domine"/>
              </a:rPr>
              <a:t>IPHS </a:t>
            </a:r>
            <a:r>
              <a:rPr lang="en-US" sz="5600">
                <a:solidFill>
                  <a:schemeClr val="lt1"/>
                </a:solidFill>
                <a:latin typeface="Domine"/>
                <a:ea typeface="Domine"/>
                <a:cs typeface="Domine"/>
                <a:sym typeface="Domine"/>
              </a:rPr>
              <a:t>290</a:t>
            </a:r>
            <a:r>
              <a:rPr b="0" i="0" lang="en-US" sz="5600" u="none" cap="none" strike="noStrike">
                <a:solidFill>
                  <a:schemeClr val="lt1"/>
                </a:solidFill>
                <a:latin typeface="Domine"/>
                <a:ea typeface="Domine"/>
                <a:cs typeface="Domine"/>
                <a:sym typeface="Domine"/>
              </a:rPr>
              <a:t> </a:t>
            </a:r>
            <a:r>
              <a:rPr lang="en-US" sz="5600">
                <a:solidFill>
                  <a:schemeClr val="lt1"/>
                </a:solidFill>
                <a:latin typeface="Domine"/>
                <a:ea typeface="Domine"/>
                <a:cs typeface="Domine"/>
                <a:sym typeface="Domine"/>
              </a:rPr>
              <a:t>Computational Cultural Analytics</a:t>
            </a:r>
            <a:r>
              <a:rPr b="0" i="0" lang="en-US" sz="5600" u="none" cap="none" strike="noStrike">
                <a:solidFill>
                  <a:schemeClr val="lt1"/>
                </a:solidFill>
                <a:latin typeface="Domine"/>
                <a:ea typeface="Domine"/>
                <a:cs typeface="Domine"/>
                <a:sym typeface="Domine"/>
              </a:rPr>
              <a:t> (Fall  2022) Prof Elkins and ChuKenyon College</a:t>
            </a:r>
            <a:endParaRPr b="0" i="0" sz="1400" u="none" cap="none" strike="noStrike">
              <a:solidFill>
                <a:srgbClr val="000000"/>
              </a:solidFill>
              <a:latin typeface="Arial"/>
              <a:ea typeface="Arial"/>
              <a:cs typeface="Arial"/>
              <a:sym typeface="Arial"/>
            </a:endParaRPr>
          </a:p>
        </p:txBody>
      </p:sp>
      <p:sp>
        <p:nvSpPr>
          <p:cNvPr id="23" name="Google Shape;23;p1"/>
          <p:cNvSpPr/>
          <p:nvPr/>
        </p:nvSpPr>
        <p:spPr>
          <a:xfrm>
            <a:off x="33120682" y="28467031"/>
            <a:ext cx="10058400" cy="3651292"/>
          </a:xfrm>
          <a:prstGeom prst="roundRect">
            <a:avLst>
              <a:gd fmla="val 3948" name="adj"/>
            </a:avLst>
          </a:prstGeom>
          <a:solidFill>
            <a:srgbClr val="6FA8DC"/>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9600"/>
              <a:buFont typeface="Arial"/>
              <a:buNone/>
            </a:pPr>
            <a:r>
              <a:t/>
            </a:r>
            <a:endParaRPr b="0" i="0" sz="9600" u="none" cap="none" strike="noStrike">
              <a:solidFill>
                <a:schemeClr val="dk1"/>
              </a:solidFill>
              <a:latin typeface="Arial"/>
              <a:ea typeface="Arial"/>
              <a:cs typeface="Arial"/>
              <a:sym typeface="Arial"/>
            </a:endParaRPr>
          </a:p>
        </p:txBody>
      </p:sp>
      <p:sp>
        <p:nvSpPr>
          <p:cNvPr id="24" name="Google Shape;24;p1"/>
          <p:cNvSpPr txBox="1"/>
          <p:nvPr/>
        </p:nvSpPr>
        <p:spPr>
          <a:xfrm>
            <a:off x="33577875" y="29777776"/>
            <a:ext cx="9144000" cy="1939500"/>
          </a:xfrm>
          <a:prstGeom prst="rect">
            <a:avLst/>
          </a:prstGeom>
          <a:noFill/>
          <a:ln>
            <a:noFill/>
          </a:ln>
        </p:spPr>
        <p:txBody>
          <a:bodyPr anchorCtr="0" anchor="t" bIns="45700" lIns="91425" spcFirstLastPara="1" rIns="91425" wrap="square" tIns="45700">
            <a:spAutoFit/>
          </a:bodyPr>
          <a:lstStyle/>
          <a:p>
            <a:pPr indent="-381000" lvl="0" marL="457200" marR="0" rtl="0" algn="l">
              <a:lnSpc>
                <a:spcPct val="100000"/>
              </a:lnSpc>
              <a:spcBef>
                <a:spcPts val="0"/>
              </a:spcBef>
              <a:spcAft>
                <a:spcPts val="0"/>
              </a:spcAft>
              <a:buClr>
                <a:srgbClr val="595959"/>
              </a:buClr>
              <a:buSzPts val="2400"/>
              <a:buFont typeface="Domine"/>
              <a:buChar char="-"/>
            </a:pPr>
            <a:r>
              <a:rPr lang="en-US" sz="2400" u="sng">
                <a:solidFill>
                  <a:srgbClr val="595959"/>
                </a:solidFill>
                <a:latin typeface="Domine"/>
                <a:ea typeface="Domine"/>
                <a:cs typeface="Domine"/>
                <a:sym typeface="Domine"/>
                <a:hlinkClick r:id="rId3">
                  <a:extLst>
                    <a:ext uri="{A12FA001-AC4F-418D-AE19-62706E023703}">
                      <ahyp:hlinkClr val="tx"/>
                    </a:ext>
                  </a:extLst>
                </a:hlinkClick>
              </a:rPr>
              <a:t>https://pitchfork.com/reviews/albums/sza-sos/</a:t>
            </a:r>
            <a:endParaRPr sz="2400">
              <a:solidFill>
                <a:srgbClr val="595959"/>
              </a:solidFill>
              <a:latin typeface="Domine"/>
              <a:ea typeface="Domine"/>
              <a:cs typeface="Domine"/>
              <a:sym typeface="Domine"/>
            </a:endParaRPr>
          </a:p>
          <a:p>
            <a:pPr indent="0" lvl="0" marL="0" marR="0" rtl="0" algn="l">
              <a:lnSpc>
                <a:spcPct val="100000"/>
              </a:lnSpc>
              <a:spcBef>
                <a:spcPts val="0"/>
              </a:spcBef>
              <a:spcAft>
                <a:spcPts val="0"/>
              </a:spcAft>
              <a:buClr>
                <a:srgbClr val="000000"/>
              </a:buClr>
              <a:buSzPts val="2400"/>
              <a:buFont typeface="Arial"/>
              <a:buNone/>
            </a:pPr>
            <a:r>
              <a:t/>
            </a:r>
            <a:endParaRPr sz="2400">
              <a:solidFill>
                <a:srgbClr val="595959"/>
              </a:solidFill>
              <a:latin typeface="Domine"/>
              <a:ea typeface="Domine"/>
              <a:cs typeface="Domine"/>
              <a:sym typeface="Domine"/>
            </a:endParaRPr>
          </a:p>
          <a:p>
            <a:pPr indent="-381000" lvl="0" marL="457200" marR="0" rtl="0" algn="l">
              <a:lnSpc>
                <a:spcPct val="100000"/>
              </a:lnSpc>
              <a:spcBef>
                <a:spcPts val="0"/>
              </a:spcBef>
              <a:spcAft>
                <a:spcPts val="0"/>
              </a:spcAft>
              <a:buClr>
                <a:srgbClr val="595959"/>
              </a:buClr>
              <a:buSzPts val="2400"/>
              <a:buFont typeface="Domine"/>
              <a:buChar char="-"/>
            </a:pPr>
            <a:r>
              <a:rPr lang="en-US" sz="2400" u="sng">
                <a:solidFill>
                  <a:srgbClr val="595959"/>
                </a:solidFill>
                <a:latin typeface="Domine"/>
                <a:ea typeface="Domine"/>
                <a:cs typeface="Domine"/>
                <a:sym typeface="Domine"/>
                <a:hlinkClick r:id="rId4">
                  <a:extLst>
                    <a:ext uri="{A12FA001-AC4F-418D-AE19-62706E023703}">
                      <ahyp:hlinkClr val="tx"/>
                    </a:ext>
                  </a:extLst>
                </a:hlinkClick>
              </a:rPr>
              <a:t>https://www.slantmagazine.com/music/sza-sos-album-review/</a:t>
            </a:r>
            <a:endParaRPr sz="2400">
              <a:solidFill>
                <a:srgbClr val="595959"/>
              </a:solidFill>
              <a:latin typeface="Domine"/>
              <a:ea typeface="Domine"/>
              <a:cs typeface="Domine"/>
              <a:sym typeface="Domine"/>
            </a:endParaRPr>
          </a:p>
          <a:p>
            <a:pPr indent="0" lvl="0" marL="0" marR="0" rtl="0" algn="l">
              <a:lnSpc>
                <a:spcPct val="100000"/>
              </a:lnSpc>
              <a:spcBef>
                <a:spcPts val="0"/>
              </a:spcBef>
              <a:spcAft>
                <a:spcPts val="0"/>
              </a:spcAft>
              <a:buClr>
                <a:srgbClr val="000000"/>
              </a:buClr>
              <a:buSzPts val="2400"/>
              <a:buFont typeface="Arial"/>
              <a:buNone/>
            </a:pPr>
            <a:r>
              <a:t/>
            </a:r>
            <a:endParaRPr sz="2400">
              <a:solidFill>
                <a:srgbClr val="595959"/>
              </a:solidFill>
              <a:latin typeface="Domine"/>
              <a:ea typeface="Domine"/>
              <a:cs typeface="Domine"/>
              <a:sym typeface="Domine"/>
            </a:endParaRPr>
          </a:p>
        </p:txBody>
      </p:sp>
      <p:sp>
        <p:nvSpPr>
          <p:cNvPr id="25" name="Google Shape;25;p1"/>
          <p:cNvSpPr txBox="1"/>
          <p:nvPr/>
        </p:nvSpPr>
        <p:spPr>
          <a:xfrm>
            <a:off x="33577882" y="29109829"/>
            <a:ext cx="9144000" cy="6465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600"/>
              <a:buFont typeface="Arial"/>
              <a:buNone/>
            </a:pPr>
            <a:r>
              <a:rPr b="1" lang="en-US" sz="3600">
                <a:solidFill>
                  <a:srgbClr val="3F3F3F"/>
                </a:solidFill>
                <a:latin typeface="Montserrat ExtraBold"/>
                <a:ea typeface="Montserrat ExtraBold"/>
                <a:cs typeface="Montserrat ExtraBold"/>
                <a:sym typeface="Montserrat ExtraBold"/>
              </a:rPr>
              <a:t>Image Citations</a:t>
            </a:r>
            <a:endParaRPr b="0" i="0" sz="1400" u="none" cap="none" strike="noStrike">
              <a:solidFill>
                <a:srgbClr val="000000"/>
              </a:solidFill>
              <a:latin typeface="Arial"/>
              <a:ea typeface="Arial"/>
              <a:cs typeface="Arial"/>
              <a:sym typeface="Arial"/>
            </a:endParaRPr>
          </a:p>
        </p:txBody>
      </p:sp>
      <p:sp>
        <p:nvSpPr>
          <p:cNvPr id="26" name="Google Shape;26;p1"/>
          <p:cNvSpPr/>
          <p:nvPr/>
        </p:nvSpPr>
        <p:spPr>
          <a:xfrm>
            <a:off x="33120675" y="21785400"/>
            <a:ext cx="10058400" cy="6252000"/>
          </a:xfrm>
          <a:prstGeom prst="roundRect">
            <a:avLst>
              <a:gd fmla="val 1477" name="adj"/>
            </a:avLst>
          </a:prstGeom>
          <a:solidFill>
            <a:srgbClr val="CFE2F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9600"/>
              <a:buFont typeface="Arial"/>
              <a:buNone/>
            </a:pPr>
            <a:r>
              <a:t/>
            </a:r>
            <a:endParaRPr b="0" i="0" sz="9600" u="none" cap="none" strike="noStrike">
              <a:solidFill>
                <a:schemeClr val="dk1"/>
              </a:solidFill>
              <a:latin typeface="Arial"/>
              <a:ea typeface="Arial"/>
              <a:cs typeface="Arial"/>
              <a:sym typeface="Arial"/>
            </a:endParaRPr>
          </a:p>
        </p:txBody>
      </p:sp>
      <p:sp>
        <p:nvSpPr>
          <p:cNvPr id="27" name="Google Shape;27;p1"/>
          <p:cNvSpPr txBox="1"/>
          <p:nvPr/>
        </p:nvSpPr>
        <p:spPr>
          <a:xfrm>
            <a:off x="33577882" y="22941847"/>
            <a:ext cx="9144000" cy="4894800"/>
          </a:xfrm>
          <a:prstGeom prst="rect">
            <a:avLst/>
          </a:prstGeom>
          <a:noFill/>
          <a:ln>
            <a:noFill/>
          </a:ln>
        </p:spPr>
        <p:txBody>
          <a:bodyPr anchorCtr="0" anchor="t" bIns="45700" lIns="91425" spcFirstLastPara="1" rIns="91425" wrap="square" tIns="45700">
            <a:spAutoFit/>
          </a:bodyPr>
          <a:lstStyle/>
          <a:p>
            <a:pPr indent="457200" lvl="0" marL="0" marR="0" rtl="0" algn="l">
              <a:lnSpc>
                <a:spcPct val="100000"/>
              </a:lnSpc>
              <a:spcBef>
                <a:spcPts val="0"/>
              </a:spcBef>
              <a:spcAft>
                <a:spcPts val="0"/>
              </a:spcAft>
              <a:buClr>
                <a:srgbClr val="000000"/>
              </a:buClr>
              <a:buSzPts val="2400"/>
              <a:buFont typeface="Arial"/>
              <a:buNone/>
            </a:pPr>
            <a:r>
              <a:rPr lang="en-US" sz="2400">
                <a:solidFill>
                  <a:srgbClr val="595959"/>
                </a:solidFill>
                <a:latin typeface="Domine"/>
                <a:ea typeface="Domine"/>
                <a:cs typeface="Domine"/>
                <a:sym typeface="Domine"/>
              </a:rPr>
              <a:t>My conclusion after completing the exploratory data analysis through natural </a:t>
            </a:r>
            <a:r>
              <a:rPr lang="en-US" sz="2400">
                <a:solidFill>
                  <a:srgbClr val="595959"/>
                </a:solidFill>
                <a:latin typeface="Domine"/>
                <a:ea typeface="Domine"/>
                <a:cs typeface="Domine"/>
                <a:sym typeface="Domine"/>
              </a:rPr>
              <a:t>language</a:t>
            </a:r>
            <a:r>
              <a:rPr lang="en-US" sz="2400">
                <a:solidFill>
                  <a:srgbClr val="595959"/>
                </a:solidFill>
                <a:latin typeface="Domine"/>
                <a:ea typeface="Domine"/>
                <a:cs typeface="Domine"/>
                <a:sym typeface="Domine"/>
              </a:rPr>
              <a:t> processing tools is that Twitter is a good place to find varied and frequent reviews of new music. However, sentiment analysis is a less useful tool to explore such tweets, especially when they take place over a short window of time. Topic modeling is more helpful, but while some </a:t>
            </a:r>
            <a:r>
              <a:rPr lang="en-US" sz="2400">
                <a:solidFill>
                  <a:srgbClr val="595959"/>
                </a:solidFill>
                <a:latin typeface="Domine"/>
                <a:ea typeface="Domine"/>
                <a:cs typeface="Domine"/>
                <a:sym typeface="Domine"/>
              </a:rPr>
              <a:t>topics</a:t>
            </a:r>
            <a:r>
              <a:rPr lang="en-US" sz="2400">
                <a:solidFill>
                  <a:srgbClr val="595959"/>
                </a:solidFill>
                <a:latin typeface="Domine"/>
                <a:ea typeface="Domine"/>
                <a:cs typeface="Domine"/>
                <a:sym typeface="Domine"/>
              </a:rPr>
              <a:t> can clearly indicate the different reviews of listeners, other are less helpful, or not helpful at all. I feel that the process I have performed could be useful to lots of different people; for example, a reporter </a:t>
            </a:r>
            <a:r>
              <a:rPr lang="en-US" sz="2400">
                <a:solidFill>
                  <a:srgbClr val="595959"/>
                </a:solidFill>
                <a:latin typeface="Domine"/>
                <a:ea typeface="Domine"/>
                <a:cs typeface="Domine"/>
                <a:sym typeface="Domine"/>
              </a:rPr>
              <a:t>trying</a:t>
            </a:r>
            <a:r>
              <a:rPr lang="en-US" sz="2400">
                <a:solidFill>
                  <a:srgbClr val="595959"/>
                </a:solidFill>
                <a:latin typeface="Domine"/>
                <a:ea typeface="Domine"/>
                <a:cs typeface="Domine"/>
                <a:sym typeface="Domine"/>
              </a:rPr>
              <a:t> to assess the public’s reaction to newly released music, a consumer trying to know what new music to listen to, or even an artist trying to assess how their work was </a:t>
            </a:r>
            <a:r>
              <a:rPr lang="en-US" sz="2400">
                <a:solidFill>
                  <a:srgbClr val="595959"/>
                </a:solidFill>
                <a:latin typeface="Domine"/>
                <a:ea typeface="Domine"/>
                <a:cs typeface="Domine"/>
                <a:sym typeface="Domine"/>
              </a:rPr>
              <a:t>received</a:t>
            </a:r>
            <a:r>
              <a:rPr lang="en-US" sz="2400">
                <a:solidFill>
                  <a:srgbClr val="595959"/>
                </a:solidFill>
                <a:latin typeface="Domine"/>
                <a:ea typeface="Domine"/>
                <a:cs typeface="Domine"/>
                <a:sym typeface="Domine"/>
              </a:rPr>
              <a:t>. </a:t>
            </a:r>
            <a:endParaRPr b="0" i="0" sz="1400" u="none" cap="none" strike="noStrike">
              <a:solidFill>
                <a:srgbClr val="000000"/>
              </a:solidFill>
              <a:latin typeface="Arial"/>
              <a:ea typeface="Arial"/>
              <a:cs typeface="Arial"/>
              <a:sym typeface="Arial"/>
            </a:endParaRPr>
          </a:p>
        </p:txBody>
      </p:sp>
      <p:sp>
        <p:nvSpPr>
          <p:cNvPr id="28" name="Google Shape;28;p1"/>
          <p:cNvSpPr txBox="1"/>
          <p:nvPr/>
        </p:nvSpPr>
        <p:spPr>
          <a:xfrm>
            <a:off x="33503907" y="22047735"/>
            <a:ext cx="9144000" cy="6465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600"/>
              <a:buFont typeface="Arial"/>
              <a:buNone/>
            </a:pPr>
            <a:r>
              <a:rPr b="1" i="0" lang="en-US" sz="3600" u="none" cap="none" strike="noStrike">
                <a:solidFill>
                  <a:srgbClr val="3F3F3F"/>
                </a:solidFill>
                <a:latin typeface="Montserrat ExtraBold"/>
                <a:ea typeface="Montserrat ExtraBold"/>
                <a:cs typeface="Montserrat ExtraBold"/>
                <a:sym typeface="Montserrat ExtraBold"/>
              </a:rPr>
              <a:t>Conclusion</a:t>
            </a:r>
            <a:endParaRPr b="0" i="0" sz="1400" u="none" cap="none" strike="noStrike">
              <a:solidFill>
                <a:srgbClr val="000000"/>
              </a:solidFill>
              <a:latin typeface="Arial"/>
              <a:ea typeface="Arial"/>
              <a:cs typeface="Arial"/>
              <a:sym typeface="Arial"/>
            </a:endParaRPr>
          </a:p>
        </p:txBody>
      </p:sp>
      <p:sp>
        <p:nvSpPr>
          <p:cNvPr id="29" name="Google Shape;29;p1"/>
          <p:cNvSpPr/>
          <p:nvPr/>
        </p:nvSpPr>
        <p:spPr>
          <a:xfrm>
            <a:off x="712125" y="7030150"/>
            <a:ext cx="10058400" cy="6111300"/>
          </a:xfrm>
          <a:prstGeom prst="roundRect">
            <a:avLst>
              <a:gd fmla="val 1711" name="adj"/>
            </a:avLst>
          </a:prstGeom>
          <a:solidFill>
            <a:srgbClr val="6FA8DC"/>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9600"/>
              <a:buFont typeface="Arial"/>
              <a:buNone/>
            </a:pPr>
            <a:r>
              <a:t/>
            </a:r>
            <a:endParaRPr b="0" i="0" sz="9600" u="none" cap="none" strike="noStrike">
              <a:solidFill>
                <a:schemeClr val="dk1"/>
              </a:solidFill>
              <a:latin typeface="Arial"/>
              <a:ea typeface="Arial"/>
              <a:cs typeface="Arial"/>
              <a:sym typeface="Arial"/>
            </a:endParaRPr>
          </a:p>
        </p:txBody>
      </p:sp>
      <p:sp>
        <p:nvSpPr>
          <p:cNvPr id="30" name="Google Shape;30;p1"/>
          <p:cNvSpPr txBox="1"/>
          <p:nvPr/>
        </p:nvSpPr>
        <p:spPr>
          <a:xfrm>
            <a:off x="1111150" y="7869400"/>
            <a:ext cx="9144000" cy="4894800"/>
          </a:xfrm>
          <a:prstGeom prst="rect">
            <a:avLst/>
          </a:prstGeom>
          <a:noFill/>
          <a:ln>
            <a:noFill/>
          </a:ln>
        </p:spPr>
        <p:txBody>
          <a:bodyPr anchorCtr="0" anchor="t" bIns="45700" lIns="91425" spcFirstLastPara="1" rIns="91425" wrap="square" tIns="45700">
            <a:spAutoFit/>
          </a:bodyPr>
          <a:lstStyle/>
          <a:p>
            <a:pPr indent="457200" lvl="0" marL="0" marR="0" rtl="0" algn="l">
              <a:lnSpc>
                <a:spcPct val="100000"/>
              </a:lnSpc>
              <a:spcBef>
                <a:spcPts val="0"/>
              </a:spcBef>
              <a:spcAft>
                <a:spcPts val="0"/>
              </a:spcAft>
              <a:buClr>
                <a:srgbClr val="000000"/>
              </a:buClr>
              <a:buSzPts val="2400"/>
              <a:buFont typeface="Arial"/>
              <a:buNone/>
            </a:pPr>
            <a:r>
              <a:rPr lang="en-US" sz="2400">
                <a:solidFill>
                  <a:srgbClr val="595959"/>
                </a:solidFill>
                <a:latin typeface="Domine"/>
                <a:ea typeface="Domine"/>
                <a:cs typeface="Domine"/>
                <a:sym typeface="Domine"/>
              </a:rPr>
              <a:t>In this project, I used the skills I learned this fall in IPHS 290 to perform sentiment analysis and topic modeling on a collection of tweets about the release of SZA’s new album, </a:t>
            </a:r>
            <a:r>
              <a:rPr i="1" lang="en-US" sz="2400">
                <a:solidFill>
                  <a:srgbClr val="595959"/>
                </a:solidFill>
                <a:latin typeface="Domine"/>
                <a:ea typeface="Domine"/>
                <a:cs typeface="Domine"/>
                <a:sym typeface="Domine"/>
              </a:rPr>
              <a:t>SOS</a:t>
            </a:r>
            <a:r>
              <a:rPr lang="en-US" sz="2400">
                <a:solidFill>
                  <a:srgbClr val="595959"/>
                </a:solidFill>
                <a:latin typeface="Domine"/>
                <a:ea typeface="Domine"/>
                <a:cs typeface="Domine"/>
                <a:sym typeface="Domine"/>
              </a:rPr>
              <a:t>. Over the past several years, as the </a:t>
            </a:r>
            <a:r>
              <a:rPr lang="en-US" sz="2400">
                <a:solidFill>
                  <a:srgbClr val="595959"/>
                </a:solidFill>
                <a:latin typeface="Domine"/>
                <a:ea typeface="Domine"/>
                <a:cs typeface="Domine"/>
                <a:sym typeface="Domine"/>
              </a:rPr>
              <a:t>prevalence</a:t>
            </a:r>
            <a:r>
              <a:rPr lang="en-US" sz="2400">
                <a:solidFill>
                  <a:srgbClr val="595959"/>
                </a:solidFill>
                <a:latin typeface="Domine"/>
                <a:ea typeface="Domine"/>
                <a:cs typeface="Domine"/>
                <a:sym typeface="Domine"/>
              </a:rPr>
              <a:t> of social media has grown, it has become a hub for people interested in talking about music. If one wants to know what fans think of an artist’s new release, all they have to do is check Twitter and they’ll instantly be able to access the opinions of hundreds, if not thousands, of people. I was </a:t>
            </a:r>
            <a:r>
              <a:rPr lang="en-US" sz="2400">
                <a:solidFill>
                  <a:srgbClr val="595959"/>
                </a:solidFill>
                <a:latin typeface="Domine"/>
                <a:ea typeface="Domine"/>
                <a:cs typeface="Domine"/>
                <a:sym typeface="Domine"/>
              </a:rPr>
              <a:t>interested in seeing how one could use exploratory data analysis and natural language processing to understand the reaction to one such release—SZA’s highly anticipated second album, which features several high profile collaborations. </a:t>
            </a:r>
            <a:endParaRPr b="0" sz="1400" u="none" cap="none" strike="noStrike">
              <a:solidFill>
                <a:srgbClr val="000000"/>
              </a:solidFill>
              <a:latin typeface="Arial"/>
              <a:ea typeface="Arial"/>
              <a:cs typeface="Arial"/>
              <a:sym typeface="Arial"/>
            </a:endParaRPr>
          </a:p>
        </p:txBody>
      </p:sp>
      <p:sp>
        <p:nvSpPr>
          <p:cNvPr id="31" name="Google Shape;31;p1"/>
          <p:cNvSpPr txBox="1"/>
          <p:nvPr/>
        </p:nvSpPr>
        <p:spPr>
          <a:xfrm>
            <a:off x="1111144" y="7222910"/>
            <a:ext cx="9144000" cy="6465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600"/>
              <a:buFont typeface="Arial"/>
              <a:buNone/>
            </a:pPr>
            <a:r>
              <a:rPr b="1" i="0" lang="en-US" sz="3600" u="none" cap="none" strike="noStrike">
                <a:solidFill>
                  <a:srgbClr val="3F3F3F"/>
                </a:solidFill>
                <a:latin typeface="Montserrat ExtraBold"/>
                <a:ea typeface="Montserrat ExtraBold"/>
                <a:cs typeface="Montserrat ExtraBold"/>
                <a:sym typeface="Montserrat ExtraBold"/>
              </a:rPr>
              <a:t>Abstract</a:t>
            </a:r>
            <a:endParaRPr b="0" i="0" sz="1400" u="none" cap="none" strike="noStrike">
              <a:solidFill>
                <a:srgbClr val="000000"/>
              </a:solidFill>
              <a:latin typeface="Arial"/>
              <a:ea typeface="Arial"/>
              <a:cs typeface="Arial"/>
              <a:sym typeface="Arial"/>
            </a:endParaRPr>
          </a:p>
        </p:txBody>
      </p:sp>
      <p:sp>
        <p:nvSpPr>
          <p:cNvPr id="32" name="Google Shape;32;p1"/>
          <p:cNvSpPr/>
          <p:nvPr/>
        </p:nvSpPr>
        <p:spPr>
          <a:xfrm>
            <a:off x="653950" y="13336763"/>
            <a:ext cx="10058400" cy="12939900"/>
          </a:xfrm>
          <a:prstGeom prst="roundRect">
            <a:avLst>
              <a:gd fmla="val 2004" name="adj"/>
            </a:avLst>
          </a:prstGeom>
          <a:solidFill>
            <a:srgbClr val="CFE2F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9600"/>
              <a:buFont typeface="Arial"/>
              <a:buNone/>
            </a:pPr>
            <a:r>
              <a:t/>
            </a:r>
            <a:endParaRPr b="0" i="0" sz="9600" u="none" cap="none" strike="noStrike">
              <a:solidFill>
                <a:schemeClr val="dk1"/>
              </a:solidFill>
              <a:latin typeface="Arial"/>
              <a:ea typeface="Arial"/>
              <a:cs typeface="Arial"/>
              <a:sym typeface="Arial"/>
            </a:endParaRPr>
          </a:p>
        </p:txBody>
      </p:sp>
      <p:sp>
        <p:nvSpPr>
          <p:cNvPr id="33" name="Google Shape;33;p1"/>
          <p:cNvSpPr txBox="1"/>
          <p:nvPr/>
        </p:nvSpPr>
        <p:spPr>
          <a:xfrm>
            <a:off x="1111144" y="14348653"/>
            <a:ext cx="9144000" cy="11913600"/>
          </a:xfrm>
          <a:prstGeom prst="rect">
            <a:avLst/>
          </a:prstGeom>
          <a:noFill/>
          <a:ln>
            <a:noFill/>
          </a:ln>
        </p:spPr>
        <p:txBody>
          <a:bodyPr anchorCtr="0" anchor="t" bIns="45700" lIns="91425" spcFirstLastPara="1" rIns="91425" wrap="square" tIns="45700">
            <a:spAutoFit/>
          </a:bodyPr>
          <a:lstStyle/>
          <a:p>
            <a:pPr indent="457200" lvl="0" marL="0" marR="0" rtl="0" algn="l">
              <a:lnSpc>
                <a:spcPct val="100000"/>
              </a:lnSpc>
              <a:spcBef>
                <a:spcPts val="0"/>
              </a:spcBef>
              <a:spcAft>
                <a:spcPts val="0"/>
              </a:spcAft>
              <a:buClr>
                <a:srgbClr val="000000"/>
              </a:buClr>
              <a:buSzPts val="2400"/>
              <a:buFont typeface="Arial"/>
              <a:buNone/>
            </a:pPr>
            <a:r>
              <a:rPr lang="en-US" sz="2400">
                <a:solidFill>
                  <a:srgbClr val="595959"/>
                </a:solidFill>
                <a:latin typeface="Domine"/>
                <a:ea typeface="Domine"/>
                <a:cs typeface="Domine"/>
                <a:sym typeface="Domine"/>
              </a:rPr>
              <a:t>All of the skills I learned to complete this project I learned in IPHS 290. In this course, we explored different ways to collect, process, and organize information. We began by learning how to work with geospatial data in python using GeoPandas, OSMnx and Leaflet. We then explored ArcGIS as a tool to create our own visualizations. In this unit we read some chapters of Bonny P. McClain’s </a:t>
            </a:r>
            <a:r>
              <a:rPr i="1" lang="en-US" sz="2400">
                <a:solidFill>
                  <a:srgbClr val="595959"/>
                </a:solidFill>
                <a:latin typeface="Domine"/>
                <a:ea typeface="Domine"/>
                <a:cs typeface="Domine"/>
                <a:sym typeface="Domine"/>
              </a:rPr>
              <a:t>Python for Geospatial Data Analysis</a:t>
            </a:r>
            <a:r>
              <a:rPr lang="en-US" sz="2400">
                <a:solidFill>
                  <a:srgbClr val="595959"/>
                </a:solidFill>
                <a:latin typeface="Domine"/>
                <a:ea typeface="Domine"/>
                <a:cs typeface="Domine"/>
                <a:sym typeface="Domine"/>
              </a:rPr>
              <a:t> as reference. We finished by making our own geospatial visualizations in small groups.</a:t>
            </a:r>
            <a:endParaRPr sz="2400">
              <a:solidFill>
                <a:srgbClr val="595959"/>
              </a:solidFill>
              <a:latin typeface="Domine"/>
              <a:ea typeface="Domine"/>
              <a:cs typeface="Domine"/>
              <a:sym typeface="Domine"/>
            </a:endParaRPr>
          </a:p>
          <a:p>
            <a:pPr indent="457200" lvl="0" marL="0" marR="0" rtl="0" algn="l">
              <a:lnSpc>
                <a:spcPct val="100000"/>
              </a:lnSpc>
              <a:spcBef>
                <a:spcPts val="0"/>
              </a:spcBef>
              <a:spcAft>
                <a:spcPts val="0"/>
              </a:spcAft>
              <a:buClr>
                <a:srgbClr val="000000"/>
              </a:buClr>
              <a:buSzPts val="2400"/>
              <a:buFont typeface="Arial"/>
              <a:buNone/>
            </a:pPr>
            <a:r>
              <a:rPr lang="en-US" sz="2400">
                <a:solidFill>
                  <a:srgbClr val="595959"/>
                </a:solidFill>
                <a:latin typeface="Domine"/>
                <a:ea typeface="Domine"/>
                <a:cs typeface="Domine"/>
                <a:sym typeface="Domine"/>
              </a:rPr>
              <a:t>After this project, we looked at web scraping, using BeautifulSoup to build a Web Scraper and learning about XPath. During this unit we also learned how to use VSCode and set up a virtual environment on the command line, which we did thorough Anaconda. These </a:t>
            </a:r>
            <a:r>
              <a:rPr lang="en-US" sz="2400">
                <a:solidFill>
                  <a:srgbClr val="595959"/>
                </a:solidFill>
                <a:latin typeface="Domine"/>
                <a:ea typeface="Domine"/>
                <a:cs typeface="Domine"/>
                <a:sym typeface="Domine"/>
              </a:rPr>
              <a:t>skills would continue to be useful throughout the rest of our course. Then we explored the Twitter API and experimented with using Tweepy, Postman, and snscrape to access information about tweets and users. We also looked at using JSON and MySQL in Python. We also scraped Reddit and Instagram with Python. </a:t>
            </a:r>
            <a:endParaRPr sz="2400">
              <a:solidFill>
                <a:srgbClr val="595959"/>
              </a:solidFill>
              <a:latin typeface="Domine"/>
              <a:ea typeface="Domine"/>
              <a:cs typeface="Domine"/>
              <a:sym typeface="Domine"/>
            </a:endParaRPr>
          </a:p>
          <a:p>
            <a:pPr indent="457200" lvl="0" marL="0" marR="0" rtl="0" algn="l">
              <a:lnSpc>
                <a:spcPct val="100000"/>
              </a:lnSpc>
              <a:spcBef>
                <a:spcPts val="0"/>
              </a:spcBef>
              <a:spcAft>
                <a:spcPts val="0"/>
              </a:spcAft>
              <a:buClr>
                <a:srgbClr val="000000"/>
              </a:buClr>
              <a:buSzPts val="2400"/>
              <a:buFont typeface="Arial"/>
              <a:buNone/>
            </a:pPr>
            <a:r>
              <a:rPr lang="en-US" sz="2400">
                <a:solidFill>
                  <a:srgbClr val="595959"/>
                </a:solidFill>
                <a:latin typeface="Domine"/>
                <a:ea typeface="Domine"/>
                <a:cs typeface="Domine"/>
                <a:sym typeface="Domine"/>
              </a:rPr>
              <a:t>Next, we looked at AI generated art and compared three different text to image deep neural networks: DALL-E 2, Midjourney, and Stable Diffusion. We combined these tools with the skills we had learned in previous units to scrape information about this AI art from social medias like Reddit and Twitter with the goal of scraping images and prompts to learn more about AI prompt engineering. </a:t>
            </a:r>
            <a:endParaRPr sz="2400">
              <a:solidFill>
                <a:srgbClr val="595959"/>
              </a:solidFill>
              <a:latin typeface="Domine"/>
              <a:ea typeface="Domine"/>
              <a:cs typeface="Domine"/>
              <a:sym typeface="Domine"/>
            </a:endParaRPr>
          </a:p>
          <a:p>
            <a:pPr indent="457200" lvl="0" marL="0" marR="0" rtl="0" algn="l">
              <a:lnSpc>
                <a:spcPct val="100000"/>
              </a:lnSpc>
              <a:spcBef>
                <a:spcPts val="0"/>
              </a:spcBef>
              <a:spcAft>
                <a:spcPts val="0"/>
              </a:spcAft>
              <a:buClr>
                <a:srgbClr val="000000"/>
              </a:buClr>
              <a:buSzPts val="2400"/>
              <a:buFont typeface="Arial"/>
              <a:buNone/>
            </a:pPr>
            <a:r>
              <a:rPr lang="en-US" sz="2400">
                <a:solidFill>
                  <a:srgbClr val="595959"/>
                </a:solidFill>
                <a:latin typeface="Domine"/>
                <a:ea typeface="Domine"/>
                <a:cs typeface="Domine"/>
                <a:sym typeface="Domine"/>
              </a:rPr>
              <a:t>Finally, we used NetworkX to analyse social media networks to measure factors like centrality and grouping. Then we looked at natural language processing, including performing sentiment analysis on novels and tweets as well as exploring topic modeling. </a:t>
            </a:r>
            <a:endParaRPr sz="2400">
              <a:solidFill>
                <a:srgbClr val="595959"/>
              </a:solidFill>
              <a:latin typeface="Domine"/>
              <a:ea typeface="Domine"/>
              <a:cs typeface="Domine"/>
              <a:sym typeface="Domine"/>
            </a:endParaRPr>
          </a:p>
        </p:txBody>
      </p:sp>
      <p:sp>
        <p:nvSpPr>
          <p:cNvPr id="34" name="Google Shape;34;p1"/>
          <p:cNvSpPr txBox="1"/>
          <p:nvPr/>
        </p:nvSpPr>
        <p:spPr>
          <a:xfrm>
            <a:off x="1169319" y="13421805"/>
            <a:ext cx="9144000" cy="6465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600"/>
              <a:buFont typeface="Arial"/>
              <a:buNone/>
            </a:pPr>
            <a:r>
              <a:rPr b="1" i="0" lang="en-US" sz="3600" u="none" cap="none" strike="noStrike">
                <a:solidFill>
                  <a:srgbClr val="3F3F3F"/>
                </a:solidFill>
                <a:latin typeface="Montserrat ExtraBold"/>
                <a:ea typeface="Montserrat ExtraBold"/>
                <a:cs typeface="Montserrat ExtraBold"/>
                <a:sym typeface="Montserrat ExtraBold"/>
              </a:rPr>
              <a:t>Introduction</a:t>
            </a:r>
            <a:endParaRPr b="0" i="0" sz="1400" u="none" cap="none" strike="noStrike">
              <a:solidFill>
                <a:srgbClr val="000000"/>
              </a:solidFill>
              <a:latin typeface="Arial"/>
              <a:ea typeface="Arial"/>
              <a:cs typeface="Arial"/>
              <a:sym typeface="Arial"/>
            </a:endParaRPr>
          </a:p>
        </p:txBody>
      </p:sp>
      <p:sp>
        <p:nvSpPr>
          <p:cNvPr id="35" name="Google Shape;35;p1"/>
          <p:cNvSpPr/>
          <p:nvPr/>
        </p:nvSpPr>
        <p:spPr>
          <a:xfrm>
            <a:off x="11579888" y="20088525"/>
            <a:ext cx="10058400" cy="11537100"/>
          </a:xfrm>
          <a:prstGeom prst="roundRect">
            <a:avLst>
              <a:gd fmla="val 1822" name="adj"/>
            </a:avLst>
          </a:prstGeom>
          <a:solidFill>
            <a:srgbClr val="9FC5E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9600"/>
              <a:buFont typeface="Arial"/>
              <a:buNone/>
            </a:pPr>
            <a:r>
              <a:t/>
            </a:r>
            <a:endParaRPr b="0" i="0" sz="9600" u="none" cap="none" strike="noStrike">
              <a:solidFill>
                <a:schemeClr val="dk1"/>
              </a:solidFill>
              <a:latin typeface="Arial"/>
              <a:ea typeface="Arial"/>
              <a:cs typeface="Arial"/>
              <a:sym typeface="Arial"/>
            </a:endParaRPr>
          </a:p>
        </p:txBody>
      </p:sp>
      <p:sp>
        <p:nvSpPr>
          <p:cNvPr id="36" name="Google Shape;36;p1"/>
          <p:cNvSpPr txBox="1"/>
          <p:nvPr/>
        </p:nvSpPr>
        <p:spPr>
          <a:xfrm>
            <a:off x="11949025" y="21237975"/>
            <a:ext cx="9320100" cy="10066500"/>
          </a:xfrm>
          <a:prstGeom prst="rect">
            <a:avLst/>
          </a:prstGeom>
          <a:noFill/>
          <a:ln>
            <a:noFill/>
          </a:ln>
        </p:spPr>
        <p:txBody>
          <a:bodyPr anchorCtr="0" anchor="t" bIns="45700" lIns="91425" spcFirstLastPara="1" rIns="91425" wrap="square" tIns="45700">
            <a:spAutoFit/>
          </a:bodyPr>
          <a:lstStyle/>
          <a:p>
            <a:pPr indent="457200" lvl="0" marL="0" marR="0" rtl="0" algn="l">
              <a:lnSpc>
                <a:spcPct val="100000"/>
              </a:lnSpc>
              <a:spcBef>
                <a:spcPts val="0"/>
              </a:spcBef>
              <a:spcAft>
                <a:spcPts val="0"/>
              </a:spcAft>
              <a:buClr>
                <a:srgbClr val="000000"/>
              </a:buClr>
              <a:buSzPts val="2400"/>
              <a:buFont typeface="Arial"/>
              <a:buNone/>
            </a:pPr>
            <a:r>
              <a:rPr lang="en-US" sz="2400">
                <a:solidFill>
                  <a:srgbClr val="595959"/>
                </a:solidFill>
                <a:latin typeface="Domine"/>
                <a:ea typeface="Domine"/>
                <a:cs typeface="Domine"/>
                <a:sym typeface="Domine"/>
              </a:rPr>
              <a:t>I began by scraping 30,000 tweets with they keyword ‘SZA.’ Due to the large amount of tweets about her new album, all of the ones I scraped were from the same day. This unfortunately limited the types of data analysis I would be able to do, but still allowed me to find some interesting </a:t>
            </a:r>
            <a:r>
              <a:rPr lang="en-US" sz="2400">
                <a:solidFill>
                  <a:srgbClr val="595959"/>
                </a:solidFill>
                <a:latin typeface="Domine"/>
                <a:ea typeface="Domine"/>
                <a:cs typeface="Domine"/>
                <a:sym typeface="Domine"/>
              </a:rPr>
              <a:t>results</a:t>
            </a:r>
            <a:r>
              <a:rPr lang="en-US" sz="2400">
                <a:solidFill>
                  <a:srgbClr val="595959"/>
                </a:solidFill>
                <a:latin typeface="Domine"/>
                <a:ea typeface="Domine"/>
                <a:cs typeface="Domine"/>
                <a:sym typeface="Domine"/>
              </a:rPr>
              <a:t>. </a:t>
            </a:r>
            <a:endParaRPr sz="2400">
              <a:solidFill>
                <a:srgbClr val="595959"/>
              </a:solidFill>
              <a:latin typeface="Domine"/>
              <a:ea typeface="Domine"/>
              <a:cs typeface="Domine"/>
              <a:sym typeface="Domine"/>
            </a:endParaRPr>
          </a:p>
          <a:p>
            <a:pPr indent="457200" lvl="0" marL="0" marR="0" rtl="0" algn="l">
              <a:lnSpc>
                <a:spcPct val="100000"/>
              </a:lnSpc>
              <a:spcBef>
                <a:spcPts val="0"/>
              </a:spcBef>
              <a:spcAft>
                <a:spcPts val="0"/>
              </a:spcAft>
              <a:buClr>
                <a:srgbClr val="000000"/>
              </a:buClr>
              <a:buSzPts val="2400"/>
              <a:buFont typeface="Arial"/>
              <a:buNone/>
            </a:pPr>
            <a:r>
              <a:rPr lang="en-US" sz="2400">
                <a:solidFill>
                  <a:srgbClr val="595959"/>
                </a:solidFill>
                <a:latin typeface="Domine"/>
                <a:ea typeface="Domine"/>
                <a:cs typeface="Domine"/>
                <a:sym typeface="Domine"/>
              </a:rPr>
              <a:t>After </a:t>
            </a:r>
            <a:r>
              <a:rPr lang="en-US" sz="2400">
                <a:solidFill>
                  <a:srgbClr val="595959"/>
                </a:solidFill>
                <a:latin typeface="Domine"/>
                <a:ea typeface="Domine"/>
                <a:cs typeface="Domine"/>
                <a:sym typeface="Domine"/>
              </a:rPr>
              <a:t>gathering these tweets, I performed a sentiment analysis using four different models: VADER, TextBlob, DistilBERT, and RoBERTa. The results of this analysis are shown above in Figure 2. Just from looking at the graph, it’s clear that these models were not in agreement about the sentiment of the tweets; DistilBERT especially tended to disagree with all the other models. The raw means for each of these models was: VADER = 0.08; Textblob = 0.06; DistilBERT = -0.23; RoBERTa = 0.04. This means that every model besides DistilBERT judges the sentiment of the tweets to be positive, but only slightly. </a:t>
            </a:r>
            <a:endParaRPr sz="2400">
              <a:solidFill>
                <a:srgbClr val="595959"/>
              </a:solidFill>
              <a:latin typeface="Domine"/>
              <a:ea typeface="Domine"/>
              <a:cs typeface="Domine"/>
              <a:sym typeface="Domine"/>
            </a:endParaRPr>
          </a:p>
          <a:p>
            <a:pPr indent="457200" lvl="0" marL="0" marR="0" rtl="0" algn="l">
              <a:lnSpc>
                <a:spcPct val="100000"/>
              </a:lnSpc>
              <a:spcBef>
                <a:spcPts val="0"/>
              </a:spcBef>
              <a:spcAft>
                <a:spcPts val="0"/>
              </a:spcAft>
              <a:buClr>
                <a:srgbClr val="000000"/>
              </a:buClr>
              <a:buSzPts val="2400"/>
              <a:buFont typeface="Arial"/>
              <a:buNone/>
            </a:pPr>
            <a:r>
              <a:rPr lang="en-US" sz="2400">
                <a:solidFill>
                  <a:srgbClr val="595959"/>
                </a:solidFill>
                <a:latin typeface="Domine"/>
                <a:ea typeface="Domine"/>
                <a:cs typeface="Domine"/>
                <a:sym typeface="Domine"/>
              </a:rPr>
              <a:t>Next, I chose one model in particular to look at crux detection. I chose to look at RoBERTa, as it was trained specifically on tweets and it aligns (for the most part) with the other two models. I looked at the Prominence Peak Detection for this model to ascertain the points that it had assessed as being the farthest from a neutral sentiment. As these tweets were all taken from different points throughout the same day, it is impossible for us to draw conclusions based only on how the sentiment of the tweets changed over time. However, we can still analyze the peaks and valleys of the graph: the tweets with the most negative and most positive sentiment. </a:t>
            </a:r>
            <a:endParaRPr sz="2400">
              <a:solidFill>
                <a:srgbClr val="595959"/>
              </a:solidFill>
              <a:latin typeface="Domine"/>
              <a:ea typeface="Domine"/>
              <a:cs typeface="Domine"/>
              <a:sym typeface="Domine"/>
            </a:endParaRPr>
          </a:p>
        </p:txBody>
      </p:sp>
      <p:sp>
        <p:nvSpPr>
          <p:cNvPr id="37" name="Google Shape;37;p1"/>
          <p:cNvSpPr txBox="1"/>
          <p:nvPr/>
        </p:nvSpPr>
        <p:spPr>
          <a:xfrm>
            <a:off x="12037089" y="20312131"/>
            <a:ext cx="9144000" cy="6465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600"/>
              <a:buFont typeface="Arial"/>
              <a:buNone/>
            </a:pPr>
            <a:r>
              <a:rPr b="1" lang="en-US" sz="3600">
                <a:solidFill>
                  <a:srgbClr val="3F3F3F"/>
                </a:solidFill>
                <a:latin typeface="Montserrat ExtraBold"/>
                <a:ea typeface="Montserrat ExtraBold"/>
                <a:cs typeface="Montserrat ExtraBold"/>
                <a:sym typeface="Montserrat ExtraBold"/>
              </a:rPr>
              <a:t>Sentiment Analysis</a:t>
            </a:r>
            <a:endParaRPr b="0" i="0" sz="1400" u="none" cap="none" strike="noStrike">
              <a:solidFill>
                <a:srgbClr val="000000"/>
              </a:solidFill>
              <a:latin typeface="Arial"/>
              <a:ea typeface="Arial"/>
              <a:cs typeface="Arial"/>
              <a:sym typeface="Arial"/>
            </a:endParaRPr>
          </a:p>
        </p:txBody>
      </p:sp>
      <p:sp>
        <p:nvSpPr>
          <p:cNvPr id="38" name="Google Shape;38;p1"/>
          <p:cNvSpPr/>
          <p:nvPr/>
        </p:nvSpPr>
        <p:spPr>
          <a:xfrm>
            <a:off x="22541900" y="19668950"/>
            <a:ext cx="10058400" cy="6111300"/>
          </a:xfrm>
          <a:prstGeom prst="roundRect">
            <a:avLst>
              <a:gd fmla="val 1937" name="adj"/>
            </a:avLst>
          </a:prstGeom>
          <a:solidFill>
            <a:srgbClr val="9FC5E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9600"/>
              <a:buFont typeface="Arial"/>
              <a:buNone/>
            </a:pPr>
            <a:r>
              <a:t/>
            </a:r>
            <a:endParaRPr b="0" i="0" sz="9600" u="none" cap="none" strike="noStrike">
              <a:solidFill>
                <a:schemeClr val="dk1"/>
              </a:solidFill>
              <a:latin typeface="Arial"/>
              <a:ea typeface="Arial"/>
              <a:cs typeface="Arial"/>
              <a:sym typeface="Arial"/>
            </a:endParaRPr>
          </a:p>
        </p:txBody>
      </p:sp>
      <p:sp>
        <p:nvSpPr>
          <p:cNvPr id="39" name="Google Shape;39;p1"/>
          <p:cNvSpPr txBox="1"/>
          <p:nvPr/>
        </p:nvSpPr>
        <p:spPr>
          <a:xfrm>
            <a:off x="23122400" y="20958613"/>
            <a:ext cx="8897400" cy="4525200"/>
          </a:xfrm>
          <a:prstGeom prst="rect">
            <a:avLst/>
          </a:prstGeom>
          <a:noFill/>
          <a:ln>
            <a:noFill/>
          </a:ln>
        </p:spPr>
        <p:txBody>
          <a:bodyPr anchorCtr="0" anchor="t" bIns="45700" lIns="91425" spcFirstLastPara="1" rIns="91425" wrap="square" tIns="45700">
            <a:spAutoFit/>
          </a:bodyPr>
          <a:lstStyle/>
          <a:p>
            <a:pPr indent="457200" lvl="0" marL="0" marR="0" rtl="0" algn="l">
              <a:lnSpc>
                <a:spcPct val="100000"/>
              </a:lnSpc>
              <a:spcBef>
                <a:spcPts val="0"/>
              </a:spcBef>
              <a:spcAft>
                <a:spcPts val="0"/>
              </a:spcAft>
              <a:buClr>
                <a:srgbClr val="000000"/>
              </a:buClr>
              <a:buSzPts val="2400"/>
              <a:buFont typeface="Arial"/>
              <a:buNone/>
            </a:pPr>
            <a:r>
              <a:rPr lang="en-US" sz="2400">
                <a:solidFill>
                  <a:srgbClr val="595959"/>
                </a:solidFill>
                <a:latin typeface="Domine"/>
                <a:ea typeface="Domine"/>
                <a:cs typeface="Domine"/>
                <a:sym typeface="Domine"/>
              </a:rPr>
              <a:t>After finding </a:t>
            </a:r>
            <a:r>
              <a:rPr lang="en-US" sz="2400">
                <a:solidFill>
                  <a:srgbClr val="595959"/>
                </a:solidFill>
                <a:latin typeface="Domine"/>
                <a:ea typeface="Domine"/>
                <a:cs typeface="Domine"/>
                <a:sym typeface="Domine"/>
              </a:rPr>
              <a:t>that</a:t>
            </a:r>
            <a:r>
              <a:rPr lang="en-US" sz="2400">
                <a:solidFill>
                  <a:srgbClr val="595959"/>
                </a:solidFill>
                <a:latin typeface="Domine"/>
                <a:ea typeface="Domine"/>
                <a:cs typeface="Domine"/>
                <a:sym typeface="Domine"/>
              </a:rPr>
              <a:t> I did not get satisfactory results from </a:t>
            </a:r>
            <a:r>
              <a:rPr lang="en-US" sz="2400">
                <a:solidFill>
                  <a:srgbClr val="595959"/>
                </a:solidFill>
                <a:latin typeface="Domine"/>
                <a:ea typeface="Domine"/>
                <a:cs typeface="Domine"/>
                <a:sym typeface="Domine"/>
              </a:rPr>
              <a:t>sentiment</a:t>
            </a:r>
            <a:r>
              <a:rPr lang="en-US" sz="2400">
                <a:solidFill>
                  <a:srgbClr val="595959"/>
                </a:solidFill>
                <a:latin typeface="Domine"/>
                <a:ea typeface="Domine"/>
                <a:cs typeface="Domine"/>
                <a:sym typeface="Domine"/>
              </a:rPr>
              <a:t> analysis, I moved on to topic modeling, and explored what common words were being used in these tweets. </a:t>
            </a:r>
            <a:endParaRPr sz="2400">
              <a:solidFill>
                <a:srgbClr val="595959"/>
              </a:solidFill>
              <a:latin typeface="Domine"/>
              <a:ea typeface="Domine"/>
              <a:cs typeface="Domine"/>
              <a:sym typeface="Domine"/>
            </a:endParaRPr>
          </a:p>
          <a:p>
            <a:pPr indent="457200" lvl="0" marL="0" marR="0" rtl="0" algn="l">
              <a:lnSpc>
                <a:spcPct val="100000"/>
              </a:lnSpc>
              <a:spcBef>
                <a:spcPts val="0"/>
              </a:spcBef>
              <a:spcAft>
                <a:spcPts val="0"/>
              </a:spcAft>
              <a:buClr>
                <a:srgbClr val="000000"/>
              </a:buClr>
              <a:buSzPts val="2400"/>
              <a:buFont typeface="Arial"/>
              <a:buNone/>
            </a:pPr>
            <a:r>
              <a:rPr lang="en-US" sz="2400">
                <a:solidFill>
                  <a:srgbClr val="595959"/>
                </a:solidFill>
                <a:latin typeface="Domine"/>
                <a:ea typeface="Domine"/>
                <a:cs typeface="Domine"/>
                <a:sym typeface="Domine"/>
              </a:rPr>
              <a:t>After inputting the cleaned tweets and putting them into synthetic documents of ten tweets, I experimented with different numbers of topics in the Gensim LDA model. At first, I used the default ten topics, but I wasn’t wholly satisfied with the resulting visualization. However, when I tried twelve and fifteen topics, I found that they became too small and overlapped too much to draw any real conclusions. Therefore, I decided to use ten topics. </a:t>
            </a:r>
            <a:endParaRPr sz="2400">
              <a:solidFill>
                <a:srgbClr val="595959"/>
              </a:solidFill>
              <a:latin typeface="Domine"/>
              <a:ea typeface="Domine"/>
              <a:cs typeface="Domine"/>
              <a:sym typeface="Domine"/>
            </a:endParaRPr>
          </a:p>
        </p:txBody>
      </p:sp>
      <p:sp>
        <p:nvSpPr>
          <p:cNvPr id="40" name="Google Shape;40;p1"/>
          <p:cNvSpPr txBox="1"/>
          <p:nvPr/>
        </p:nvSpPr>
        <p:spPr>
          <a:xfrm>
            <a:off x="23123311" y="19962085"/>
            <a:ext cx="9144000" cy="6465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600"/>
              <a:buFont typeface="Arial"/>
              <a:buNone/>
            </a:pPr>
            <a:r>
              <a:rPr b="1" lang="en-US" sz="3600">
                <a:solidFill>
                  <a:srgbClr val="3F3F3F"/>
                </a:solidFill>
                <a:latin typeface="Montserrat ExtraBold"/>
                <a:ea typeface="Montserrat ExtraBold"/>
                <a:cs typeface="Montserrat ExtraBold"/>
                <a:sym typeface="Montserrat ExtraBold"/>
              </a:rPr>
              <a:t>Topic Modeling</a:t>
            </a:r>
            <a:endParaRPr b="0" i="0" sz="1400" u="none" cap="none" strike="noStrike">
              <a:solidFill>
                <a:srgbClr val="000000"/>
              </a:solidFill>
              <a:latin typeface="Arial"/>
              <a:ea typeface="Arial"/>
              <a:cs typeface="Arial"/>
              <a:sym typeface="Arial"/>
            </a:endParaRPr>
          </a:p>
        </p:txBody>
      </p:sp>
      <p:pic>
        <p:nvPicPr>
          <p:cNvPr id="41" name="Google Shape;41;p1"/>
          <p:cNvPicPr preferRelativeResize="0"/>
          <p:nvPr/>
        </p:nvPicPr>
        <p:blipFill>
          <a:blip r:embed="rId5">
            <a:alphaModFix/>
          </a:blip>
          <a:stretch>
            <a:fillRect/>
          </a:stretch>
        </p:blipFill>
        <p:spPr>
          <a:xfrm>
            <a:off x="857250" y="858162"/>
            <a:ext cx="4964777" cy="4964777"/>
          </a:xfrm>
          <a:prstGeom prst="rect">
            <a:avLst/>
          </a:prstGeom>
          <a:noFill/>
          <a:ln>
            <a:noFill/>
          </a:ln>
        </p:spPr>
      </p:pic>
      <p:pic>
        <p:nvPicPr>
          <p:cNvPr id="42" name="Google Shape;42;p1"/>
          <p:cNvPicPr preferRelativeResize="0"/>
          <p:nvPr/>
        </p:nvPicPr>
        <p:blipFill rotWithShape="1">
          <a:blip r:embed="rId6">
            <a:alphaModFix/>
          </a:blip>
          <a:srcRect b="0" l="20468" r="15346" t="0"/>
          <a:stretch/>
        </p:blipFill>
        <p:spPr>
          <a:xfrm>
            <a:off x="37717175" y="922001"/>
            <a:ext cx="5244186" cy="4964800"/>
          </a:xfrm>
          <a:prstGeom prst="rect">
            <a:avLst/>
          </a:prstGeom>
          <a:noFill/>
          <a:ln>
            <a:noFill/>
          </a:ln>
        </p:spPr>
      </p:pic>
      <p:pic>
        <p:nvPicPr>
          <p:cNvPr id="43" name="Google Shape;43;p1"/>
          <p:cNvPicPr preferRelativeResize="0"/>
          <p:nvPr/>
        </p:nvPicPr>
        <p:blipFill rotWithShape="1">
          <a:blip r:embed="rId7">
            <a:alphaModFix/>
          </a:blip>
          <a:srcRect b="0" l="1627" r="4326" t="0"/>
          <a:stretch/>
        </p:blipFill>
        <p:spPr>
          <a:xfrm>
            <a:off x="10960000" y="6610538"/>
            <a:ext cx="11161869" cy="5516963"/>
          </a:xfrm>
          <a:prstGeom prst="rect">
            <a:avLst/>
          </a:prstGeom>
          <a:noFill/>
          <a:ln>
            <a:noFill/>
          </a:ln>
        </p:spPr>
      </p:pic>
      <p:sp>
        <p:nvSpPr>
          <p:cNvPr id="44" name="Google Shape;44;p1"/>
          <p:cNvSpPr txBox="1"/>
          <p:nvPr/>
        </p:nvSpPr>
        <p:spPr>
          <a:xfrm>
            <a:off x="11644200" y="12080875"/>
            <a:ext cx="10287000" cy="7080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US" sz="1700">
                <a:latin typeface="Domine"/>
                <a:ea typeface="Domine"/>
                <a:cs typeface="Domine"/>
                <a:sym typeface="Domine"/>
              </a:rPr>
              <a:t>Figure 2. </a:t>
            </a:r>
            <a:r>
              <a:rPr lang="en-US" sz="1700">
                <a:latin typeface="Domine"/>
                <a:ea typeface="Domine"/>
                <a:cs typeface="Domine"/>
                <a:sym typeface="Domine"/>
              </a:rPr>
              <a:t>Sentiment analysis on a sample of 30k tweets with the keyword ‘SZA.’ The range of the data is </a:t>
            </a:r>
            <a:r>
              <a:rPr lang="en-US" sz="1700">
                <a:latin typeface="Domine"/>
                <a:ea typeface="Domine"/>
                <a:cs typeface="Domine"/>
                <a:sym typeface="Domine"/>
              </a:rPr>
              <a:t>from</a:t>
            </a:r>
            <a:r>
              <a:rPr lang="en-US" sz="1700">
                <a:latin typeface="Domine"/>
                <a:ea typeface="Domine"/>
                <a:cs typeface="Domine"/>
                <a:sym typeface="Domine"/>
              </a:rPr>
              <a:t> 2 am to 8 pm on December, 12, 2022, three days after the album </a:t>
            </a:r>
            <a:r>
              <a:rPr i="1" lang="en-US" sz="1700">
                <a:latin typeface="Domine"/>
                <a:ea typeface="Domine"/>
                <a:cs typeface="Domine"/>
                <a:sym typeface="Domine"/>
              </a:rPr>
              <a:t>SOS</a:t>
            </a:r>
            <a:r>
              <a:rPr lang="en-US" sz="1700">
                <a:latin typeface="Domine"/>
                <a:ea typeface="Domine"/>
                <a:cs typeface="Domine"/>
                <a:sym typeface="Domine"/>
              </a:rPr>
              <a:t> was released. </a:t>
            </a:r>
            <a:endParaRPr sz="1700">
              <a:latin typeface="Domine"/>
              <a:ea typeface="Domine"/>
              <a:cs typeface="Domine"/>
              <a:sym typeface="Domine"/>
            </a:endParaRPr>
          </a:p>
        </p:txBody>
      </p:sp>
      <p:pic>
        <p:nvPicPr>
          <p:cNvPr id="45" name="Google Shape;45;p1"/>
          <p:cNvPicPr preferRelativeResize="0"/>
          <p:nvPr/>
        </p:nvPicPr>
        <p:blipFill rotWithShape="1">
          <a:blip r:embed="rId8">
            <a:alphaModFix/>
          </a:blip>
          <a:srcRect b="0" l="4380" r="12181" t="0"/>
          <a:stretch/>
        </p:blipFill>
        <p:spPr>
          <a:xfrm>
            <a:off x="962900" y="26472000"/>
            <a:ext cx="9556849" cy="5553474"/>
          </a:xfrm>
          <a:prstGeom prst="rect">
            <a:avLst/>
          </a:prstGeom>
          <a:noFill/>
          <a:ln>
            <a:noFill/>
          </a:ln>
        </p:spPr>
      </p:pic>
      <p:sp>
        <p:nvSpPr>
          <p:cNvPr id="46" name="Google Shape;46;p1"/>
          <p:cNvSpPr txBox="1"/>
          <p:nvPr/>
        </p:nvSpPr>
        <p:spPr>
          <a:xfrm>
            <a:off x="857250" y="31834975"/>
            <a:ext cx="10287000" cy="9696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US" sz="1700">
                <a:latin typeface="Domine"/>
                <a:ea typeface="Domine"/>
                <a:cs typeface="Domine"/>
                <a:sym typeface="Domine"/>
              </a:rPr>
              <a:t>Figure 1. </a:t>
            </a:r>
            <a:r>
              <a:rPr lang="en-US" sz="1700">
                <a:latin typeface="Domine"/>
                <a:ea typeface="Domine"/>
                <a:cs typeface="Domine"/>
                <a:sym typeface="Domine"/>
              </a:rPr>
              <a:t>A histogram showing the frequency of the tweets I collected against the time they were tweeted. This shows that the most common time for these tweets was around 2 AM and 5 PM, with the least common time being 10 AM. </a:t>
            </a:r>
            <a:endParaRPr sz="1700">
              <a:latin typeface="Domine"/>
              <a:ea typeface="Domine"/>
              <a:cs typeface="Domine"/>
              <a:sym typeface="Domine"/>
            </a:endParaRPr>
          </a:p>
        </p:txBody>
      </p:sp>
      <p:pic>
        <p:nvPicPr>
          <p:cNvPr id="47" name="Google Shape;47;p1"/>
          <p:cNvPicPr preferRelativeResize="0"/>
          <p:nvPr/>
        </p:nvPicPr>
        <p:blipFill rotWithShape="1">
          <a:blip r:embed="rId9">
            <a:alphaModFix/>
          </a:blip>
          <a:srcRect b="0" l="3583" r="1611" t="655"/>
          <a:stretch/>
        </p:blipFill>
        <p:spPr>
          <a:xfrm>
            <a:off x="22350275" y="25845550"/>
            <a:ext cx="10058400" cy="5619468"/>
          </a:xfrm>
          <a:prstGeom prst="rect">
            <a:avLst/>
          </a:prstGeom>
          <a:noFill/>
          <a:ln>
            <a:noFill/>
          </a:ln>
        </p:spPr>
      </p:pic>
      <p:sp>
        <p:nvSpPr>
          <p:cNvPr id="48" name="Google Shape;48;p1"/>
          <p:cNvSpPr/>
          <p:nvPr/>
        </p:nvSpPr>
        <p:spPr>
          <a:xfrm>
            <a:off x="33120675" y="6434200"/>
            <a:ext cx="10058400" cy="14803800"/>
          </a:xfrm>
          <a:prstGeom prst="roundRect">
            <a:avLst>
              <a:gd fmla="val 1937" name="adj"/>
            </a:avLst>
          </a:prstGeom>
          <a:solidFill>
            <a:srgbClr val="9FC5E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9600"/>
              <a:buFont typeface="Arial"/>
              <a:buNone/>
            </a:pPr>
            <a:r>
              <a:t/>
            </a:r>
            <a:endParaRPr b="0" i="0" sz="9600" u="none" cap="none" strike="noStrike">
              <a:solidFill>
                <a:schemeClr val="dk1"/>
              </a:solidFill>
              <a:latin typeface="Arial"/>
              <a:ea typeface="Arial"/>
              <a:cs typeface="Arial"/>
              <a:sym typeface="Arial"/>
            </a:endParaRPr>
          </a:p>
        </p:txBody>
      </p:sp>
      <p:sp>
        <p:nvSpPr>
          <p:cNvPr id="49" name="Google Shape;49;p1"/>
          <p:cNvSpPr txBox="1"/>
          <p:nvPr/>
        </p:nvSpPr>
        <p:spPr>
          <a:xfrm>
            <a:off x="22560700" y="31717275"/>
            <a:ext cx="10407300" cy="7080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US" sz="1700">
                <a:latin typeface="Domine"/>
                <a:ea typeface="Domine"/>
                <a:cs typeface="Domine"/>
                <a:sym typeface="Domine"/>
              </a:rPr>
              <a:t>Figure 5. </a:t>
            </a:r>
            <a:r>
              <a:rPr lang="en-US" sz="1700">
                <a:latin typeface="Domine"/>
                <a:ea typeface="Domine"/>
                <a:cs typeface="Domine"/>
                <a:sym typeface="Domine"/>
              </a:rPr>
              <a:t>Topic modeling on the 30k tweets I collected with the keyword ‘SZA.’ I decided to group them into 10 groups. Additionally, on the right are the 30 most salient terms throughout the tweets.</a:t>
            </a:r>
            <a:endParaRPr sz="1700">
              <a:latin typeface="Domine"/>
              <a:ea typeface="Domine"/>
              <a:cs typeface="Domine"/>
              <a:sym typeface="Domine"/>
            </a:endParaRPr>
          </a:p>
        </p:txBody>
      </p:sp>
      <p:sp>
        <p:nvSpPr>
          <p:cNvPr id="50" name="Google Shape;50;p1"/>
          <p:cNvSpPr txBox="1"/>
          <p:nvPr/>
        </p:nvSpPr>
        <p:spPr>
          <a:xfrm>
            <a:off x="33577875" y="7661175"/>
            <a:ext cx="9144000" cy="13391400"/>
          </a:xfrm>
          <a:prstGeom prst="rect">
            <a:avLst/>
          </a:prstGeom>
          <a:noFill/>
          <a:ln>
            <a:noFill/>
          </a:ln>
        </p:spPr>
        <p:txBody>
          <a:bodyPr anchorCtr="0" anchor="t" bIns="45700" lIns="91425" spcFirstLastPara="1" rIns="91425" wrap="square" tIns="45700">
            <a:spAutoFit/>
          </a:bodyPr>
          <a:lstStyle/>
          <a:p>
            <a:pPr indent="457200" lvl="0" marL="0" marR="0" rtl="0" algn="l">
              <a:lnSpc>
                <a:spcPct val="100000"/>
              </a:lnSpc>
              <a:spcBef>
                <a:spcPts val="0"/>
              </a:spcBef>
              <a:spcAft>
                <a:spcPts val="0"/>
              </a:spcAft>
              <a:buClr>
                <a:srgbClr val="000000"/>
              </a:buClr>
              <a:buSzPts val="2400"/>
              <a:buFont typeface="Arial"/>
              <a:buNone/>
            </a:pPr>
            <a:r>
              <a:rPr lang="en-US" sz="2400">
                <a:solidFill>
                  <a:srgbClr val="595959"/>
                </a:solidFill>
                <a:latin typeface="Domine"/>
                <a:ea typeface="Domine"/>
                <a:cs typeface="Domine"/>
                <a:sym typeface="Domine"/>
              </a:rPr>
              <a:t>Of the ten topics, there appear to be four distinct clusters; topics 1, 7, 8, 9, and 10 all appear to be semantically similar, and topics 4, 6, and 2, appear to be </a:t>
            </a:r>
            <a:r>
              <a:rPr lang="en-US" sz="2400">
                <a:solidFill>
                  <a:srgbClr val="595959"/>
                </a:solidFill>
                <a:latin typeface="Domine"/>
                <a:ea typeface="Domine"/>
                <a:cs typeface="Domine"/>
                <a:sym typeface="Domine"/>
              </a:rPr>
              <a:t>semantically</a:t>
            </a:r>
            <a:r>
              <a:rPr lang="en-US" sz="2400">
                <a:solidFill>
                  <a:srgbClr val="595959"/>
                </a:solidFill>
                <a:latin typeface="Domine"/>
                <a:ea typeface="Domine"/>
                <a:cs typeface="Domine"/>
                <a:sym typeface="Domine"/>
              </a:rPr>
              <a:t> similar, with topics 3 and 5 on their own. </a:t>
            </a:r>
            <a:endParaRPr sz="2400">
              <a:solidFill>
                <a:srgbClr val="595959"/>
              </a:solidFill>
              <a:latin typeface="Domine"/>
              <a:ea typeface="Domine"/>
              <a:cs typeface="Domine"/>
              <a:sym typeface="Domine"/>
            </a:endParaRPr>
          </a:p>
          <a:p>
            <a:pPr indent="457200" lvl="0" marL="0" marR="0" rtl="0" algn="l">
              <a:lnSpc>
                <a:spcPct val="100000"/>
              </a:lnSpc>
              <a:spcBef>
                <a:spcPts val="0"/>
              </a:spcBef>
              <a:spcAft>
                <a:spcPts val="0"/>
              </a:spcAft>
              <a:buClr>
                <a:srgbClr val="000000"/>
              </a:buClr>
              <a:buSzPts val="2400"/>
              <a:buFont typeface="Arial"/>
              <a:buNone/>
            </a:pPr>
            <a:r>
              <a:rPr lang="en-US" sz="2400">
                <a:solidFill>
                  <a:srgbClr val="595959"/>
                </a:solidFill>
                <a:latin typeface="Domine"/>
                <a:ea typeface="Domine"/>
                <a:cs typeface="Domine"/>
                <a:sym typeface="Domine"/>
              </a:rPr>
              <a:t>Topic 1 is the largest of the topics, including 40.2% of tokens. It includes some of the most frequent words within the dataset. The top 10 most relevant terms in this topic are ‘heart,’ ‘like,’ ‘new,’ ‘listen,’ ‘love,’ ‘song,’ ‘get,’ ‘say,’ ‘smile,’ and ‘good.’ Further down, ‘new_album’ also appears. This topic is the one that most explicitly includes reviews of SZA’s new music itself, as well as generally positive terms. Topics 7, 8, 9, and 10 are all much smaller than Topic 1; they each </a:t>
            </a:r>
            <a:r>
              <a:rPr lang="en-US" sz="2400">
                <a:solidFill>
                  <a:srgbClr val="595959"/>
                </a:solidFill>
                <a:latin typeface="Domine"/>
                <a:ea typeface="Domine"/>
                <a:cs typeface="Domine"/>
                <a:sym typeface="Domine"/>
              </a:rPr>
              <a:t>include</a:t>
            </a:r>
            <a:r>
              <a:rPr lang="en-US" sz="2400">
                <a:solidFill>
                  <a:srgbClr val="595959"/>
                </a:solidFill>
                <a:latin typeface="Domine"/>
                <a:ea typeface="Domine"/>
                <a:cs typeface="Domine"/>
                <a:sym typeface="Domine"/>
              </a:rPr>
              <a:t> less than 5% of tokens. Additionally, each of their terms appear very infrequently. The top five terms for these Topics are, in order: ‘head,’ ‘speak,’ ‘listen,’ ‘get,’ and ‘song’; ‘de,’ ‘hand,’ ‘song,’ ‘ri,’ and ‘da’; ‘mark,’ ‘cross,’ ‘button,’ ‘cross_mark,’ and ‘check’; ‘cabello,’ ‘kill,’ ‘clown,’ ‘kill_bill,’ and ‘bill.’ ‘Kill Bill’ is the name of one of the popular songs on the album, which is </a:t>
            </a:r>
            <a:r>
              <a:rPr lang="en-US" sz="2400">
                <a:solidFill>
                  <a:srgbClr val="595959"/>
                </a:solidFill>
                <a:latin typeface="Domine"/>
                <a:ea typeface="Domine"/>
                <a:cs typeface="Domine"/>
                <a:sym typeface="Domine"/>
              </a:rPr>
              <a:t>why</a:t>
            </a:r>
            <a:r>
              <a:rPr lang="en-US" sz="2400">
                <a:solidFill>
                  <a:srgbClr val="595959"/>
                </a:solidFill>
                <a:latin typeface="Domine"/>
                <a:ea typeface="Domine"/>
                <a:cs typeface="Domine"/>
                <a:sym typeface="Domine"/>
              </a:rPr>
              <a:t> these words appear so </a:t>
            </a:r>
            <a:r>
              <a:rPr lang="en-US" sz="2400">
                <a:solidFill>
                  <a:srgbClr val="595959"/>
                </a:solidFill>
                <a:latin typeface="Domine"/>
                <a:ea typeface="Domine"/>
                <a:cs typeface="Domine"/>
                <a:sym typeface="Domine"/>
              </a:rPr>
              <a:t>frequently</a:t>
            </a:r>
            <a:r>
              <a:rPr lang="en-US" sz="2400">
                <a:solidFill>
                  <a:srgbClr val="595959"/>
                </a:solidFill>
                <a:latin typeface="Domine"/>
                <a:ea typeface="Domine"/>
                <a:cs typeface="Domine"/>
                <a:sym typeface="Domine"/>
              </a:rPr>
              <a:t>. </a:t>
            </a:r>
            <a:endParaRPr sz="2400">
              <a:solidFill>
                <a:srgbClr val="595959"/>
              </a:solidFill>
              <a:latin typeface="Domine"/>
              <a:ea typeface="Domine"/>
              <a:cs typeface="Domine"/>
              <a:sym typeface="Domine"/>
            </a:endParaRPr>
          </a:p>
          <a:p>
            <a:pPr indent="457200" lvl="0" marL="0" marR="0" rtl="0" algn="l">
              <a:lnSpc>
                <a:spcPct val="100000"/>
              </a:lnSpc>
              <a:spcBef>
                <a:spcPts val="0"/>
              </a:spcBef>
              <a:spcAft>
                <a:spcPts val="0"/>
              </a:spcAft>
              <a:buClr>
                <a:srgbClr val="000000"/>
              </a:buClr>
              <a:buSzPts val="2400"/>
              <a:buFont typeface="Arial"/>
              <a:buNone/>
            </a:pPr>
            <a:r>
              <a:rPr lang="en-US" sz="2400">
                <a:solidFill>
                  <a:srgbClr val="595959"/>
                </a:solidFill>
                <a:latin typeface="Domine"/>
                <a:ea typeface="Domine"/>
                <a:cs typeface="Domine"/>
                <a:sym typeface="Domine"/>
              </a:rPr>
              <a:t>Topic 2 is the next largest topic, comprising 18.4% of tokens. However, it is much less coherent than Topic 1; the top five most relevant terms are ‘da,’ ‘que,’ ‘de,’ ‘europe,’ and ‘nao.’ The top five terms for Topic 6 are similar: ‘de,’ ‘el,’ ‘la,’ ‘que,’ and ‘en.’ However, though Topic 4 is grouped near those two, its top five terms are different: ‘big,’ ‘boy,’ ‘big_boy,’ ‘da,’ and ‘de.’</a:t>
            </a:r>
            <a:endParaRPr sz="2400">
              <a:solidFill>
                <a:srgbClr val="595959"/>
              </a:solidFill>
              <a:latin typeface="Domine"/>
              <a:ea typeface="Domine"/>
              <a:cs typeface="Domine"/>
              <a:sym typeface="Domine"/>
            </a:endParaRPr>
          </a:p>
          <a:p>
            <a:pPr indent="457200" lvl="0" marL="0" marR="0" rtl="0" algn="l">
              <a:lnSpc>
                <a:spcPct val="100000"/>
              </a:lnSpc>
              <a:spcBef>
                <a:spcPts val="0"/>
              </a:spcBef>
              <a:spcAft>
                <a:spcPts val="0"/>
              </a:spcAft>
              <a:buClr>
                <a:srgbClr val="000000"/>
              </a:buClr>
              <a:buSzPts val="2400"/>
              <a:buFont typeface="Arial"/>
              <a:buNone/>
            </a:pPr>
            <a:r>
              <a:rPr lang="en-US" sz="2400">
                <a:solidFill>
                  <a:srgbClr val="595959"/>
                </a:solidFill>
                <a:latin typeface="Domine"/>
                <a:ea typeface="Domine"/>
                <a:cs typeface="Domine"/>
                <a:sym typeface="Domine"/>
              </a:rPr>
              <a:t>Topic three was the most interesting to me. </a:t>
            </a:r>
            <a:r>
              <a:rPr lang="en-US" sz="2400">
                <a:solidFill>
                  <a:srgbClr val="595959"/>
                </a:solidFill>
                <a:latin typeface="Domine"/>
                <a:ea typeface="Domine"/>
                <a:cs typeface="Domine"/>
                <a:sym typeface="Domine"/>
              </a:rPr>
              <a:t>Comprising 10.1% of tokens, the top 10 most relevant terms were ‘skin,’ ‘tone,’ ‘hand,’ ‘medium,’ ‘skin_tone,’ ‘light,’ ‘dark,’ ‘heart,’ ‘heart_hand,’ and ‘medium_dark.’ These were not words I anticipated being so prevalent in the tweets about the album. The contents of Topic 5, on the other hand, were more expected; the top ten terms were ‘cry,’ ‘loudly,’ ‘loudly_cry,’ ‘tear,’ ‘face_tear,’ ‘joy,’ ‘like,’ ‘fire,’ ‘new,’ and ‘da.’ This topic, along with Topic 1, seems the most straightforward in terms of containing reactions to the album. </a:t>
            </a:r>
            <a:endParaRPr sz="2400">
              <a:solidFill>
                <a:srgbClr val="595959"/>
              </a:solidFill>
              <a:latin typeface="Domine"/>
              <a:ea typeface="Domine"/>
              <a:cs typeface="Domine"/>
              <a:sym typeface="Domine"/>
            </a:endParaRPr>
          </a:p>
        </p:txBody>
      </p:sp>
      <p:sp>
        <p:nvSpPr>
          <p:cNvPr id="51" name="Google Shape;51;p1"/>
          <p:cNvSpPr txBox="1"/>
          <p:nvPr/>
        </p:nvSpPr>
        <p:spPr>
          <a:xfrm>
            <a:off x="11405438" y="19324775"/>
            <a:ext cx="10407300" cy="7080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US" sz="1700">
                <a:latin typeface="Domine"/>
                <a:ea typeface="Domine"/>
                <a:cs typeface="Domine"/>
                <a:sym typeface="Domine"/>
              </a:rPr>
              <a:t>Figure 3. </a:t>
            </a:r>
            <a:r>
              <a:rPr lang="en-US" sz="1700">
                <a:latin typeface="Domine"/>
                <a:ea typeface="Domine"/>
                <a:cs typeface="Domine"/>
                <a:sym typeface="Domine"/>
              </a:rPr>
              <a:t>This figure shows the peaks and valleys detected by the RoBERTa sentiment analysis model. </a:t>
            </a:r>
            <a:endParaRPr sz="1700">
              <a:latin typeface="Domine"/>
              <a:ea typeface="Domine"/>
              <a:cs typeface="Domine"/>
              <a:sym typeface="Domine"/>
            </a:endParaRPr>
          </a:p>
        </p:txBody>
      </p:sp>
      <p:pic>
        <p:nvPicPr>
          <p:cNvPr id="52" name="Google Shape;52;p1"/>
          <p:cNvPicPr preferRelativeResize="0"/>
          <p:nvPr/>
        </p:nvPicPr>
        <p:blipFill rotWithShape="1">
          <a:blip r:embed="rId10">
            <a:alphaModFix/>
          </a:blip>
          <a:srcRect b="0" l="2424" r="8773" t="0"/>
          <a:stretch/>
        </p:blipFill>
        <p:spPr>
          <a:xfrm>
            <a:off x="10962025" y="13072675"/>
            <a:ext cx="11294095" cy="6252100"/>
          </a:xfrm>
          <a:prstGeom prst="rect">
            <a:avLst/>
          </a:prstGeom>
          <a:noFill/>
          <a:ln>
            <a:noFill/>
          </a:ln>
        </p:spPr>
      </p:pic>
      <p:sp>
        <p:nvSpPr>
          <p:cNvPr id="53" name="Google Shape;53;p1"/>
          <p:cNvSpPr txBox="1"/>
          <p:nvPr/>
        </p:nvSpPr>
        <p:spPr>
          <a:xfrm>
            <a:off x="33577874" y="6870085"/>
            <a:ext cx="9144000" cy="6465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600"/>
              <a:buFont typeface="Arial"/>
              <a:buNone/>
            </a:pPr>
            <a:r>
              <a:rPr b="1" lang="en-US" sz="3600">
                <a:solidFill>
                  <a:srgbClr val="3F3F3F"/>
                </a:solidFill>
                <a:latin typeface="Montserrat ExtraBold"/>
                <a:ea typeface="Montserrat ExtraBold"/>
                <a:cs typeface="Montserrat ExtraBold"/>
                <a:sym typeface="Montserrat ExtraBold"/>
              </a:rPr>
              <a:t>Topic Modeling (cont.)</a:t>
            </a:r>
            <a:endParaRPr b="0" i="0" sz="1400" u="none" cap="none" strike="noStrike">
              <a:solidFill>
                <a:srgbClr val="000000"/>
              </a:solidFill>
              <a:latin typeface="Arial"/>
              <a:ea typeface="Arial"/>
              <a:cs typeface="Arial"/>
              <a:sym typeface="Arial"/>
            </a:endParaRPr>
          </a:p>
        </p:txBody>
      </p:sp>
      <p:sp>
        <p:nvSpPr>
          <p:cNvPr id="54" name="Google Shape;54;p1"/>
          <p:cNvSpPr/>
          <p:nvPr/>
        </p:nvSpPr>
        <p:spPr>
          <a:xfrm>
            <a:off x="22622125" y="6560500"/>
            <a:ext cx="10058400" cy="6111300"/>
          </a:xfrm>
          <a:prstGeom prst="roundRect">
            <a:avLst>
              <a:gd fmla="val 1822" name="adj"/>
            </a:avLst>
          </a:prstGeom>
          <a:solidFill>
            <a:srgbClr val="9FC5E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9600"/>
              <a:buFont typeface="Arial"/>
              <a:buNone/>
            </a:pPr>
            <a:r>
              <a:t/>
            </a:r>
            <a:endParaRPr b="0" i="0" sz="9600" u="none" cap="none" strike="noStrike">
              <a:solidFill>
                <a:schemeClr val="dk1"/>
              </a:solidFill>
              <a:latin typeface="Arial"/>
              <a:ea typeface="Arial"/>
              <a:cs typeface="Arial"/>
              <a:sym typeface="Arial"/>
            </a:endParaRPr>
          </a:p>
        </p:txBody>
      </p:sp>
      <p:sp>
        <p:nvSpPr>
          <p:cNvPr id="55" name="Google Shape;55;p1"/>
          <p:cNvSpPr txBox="1"/>
          <p:nvPr/>
        </p:nvSpPr>
        <p:spPr>
          <a:xfrm>
            <a:off x="23174674" y="6870085"/>
            <a:ext cx="9144000" cy="6465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600"/>
              <a:buFont typeface="Arial"/>
              <a:buNone/>
            </a:pPr>
            <a:r>
              <a:rPr b="1" lang="en-US" sz="3600">
                <a:solidFill>
                  <a:srgbClr val="3F3F3F"/>
                </a:solidFill>
                <a:latin typeface="Montserrat ExtraBold"/>
                <a:ea typeface="Montserrat ExtraBold"/>
                <a:cs typeface="Montserrat ExtraBold"/>
                <a:sym typeface="Montserrat ExtraBold"/>
              </a:rPr>
              <a:t>Sentiment Analysis</a:t>
            </a:r>
            <a:r>
              <a:rPr b="1" lang="en-US" sz="3600">
                <a:solidFill>
                  <a:srgbClr val="3F3F3F"/>
                </a:solidFill>
                <a:latin typeface="Montserrat ExtraBold"/>
                <a:ea typeface="Montserrat ExtraBold"/>
                <a:cs typeface="Montserrat ExtraBold"/>
                <a:sym typeface="Montserrat ExtraBold"/>
              </a:rPr>
              <a:t> (cont.)</a:t>
            </a:r>
            <a:endParaRPr b="0" i="0" sz="1400" u="none" cap="none" strike="noStrike">
              <a:solidFill>
                <a:srgbClr val="000000"/>
              </a:solidFill>
              <a:latin typeface="Arial"/>
              <a:ea typeface="Arial"/>
              <a:cs typeface="Arial"/>
              <a:sym typeface="Arial"/>
            </a:endParaRPr>
          </a:p>
        </p:txBody>
      </p:sp>
      <p:sp>
        <p:nvSpPr>
          <p:cNvPr id="56" name="Google Shape;56;p1"/>
          <p:cNvSpPr txBox="1"/>
          <p:nvPr/>
        </p:nvSpPr>
        <p:spPr>
          <a:xfrm>
            <a:off x="23086613" y="7661175"/>
            <a:ext cx="9320100" cy="4525200"/>
          </a:xfrm>
          <a:prstGeom prst="rect">
            <a:avLst/>
          </a:prstGeom>
          <a:noFill/>
          <a:ln>
            <a:noFill/>
          </a:ln>
        </p:spPr>
        <p:txBody>
          <a:bodyPr anchorCtr="0" anchor="t" bIns="45700" lIns="91425" spcFirstLastPara="1" rIns="91425" wrap="square" tIns="45700">
            <a:spAutoFit/>
          </a:bodyPr>
          <a:lstStyle/>
          <a:p>
            <a:pPr indent="457200" lvl="0" marL="0" marR="0" rtl="0" algn="l">
              <a:lnSpc>
                <a:spcPct val="100000"/>
              </a:lnSpc>
              <a:spcBef>
                <a:spcPts val="0"/>
              </a:spcBef>
              <a:spcAft>
                <a:spcPts val="0"/>
              </a:spcAft>
              <a:buClr>
                <a:srgbClr val="000000"/>
              </a:buClr>
              <a:buSzPts val="2400"/>
              <a:buFont typeface="Arial"/>
              <a:buNone/>
            </a:pPr>
            <a:r>
              <a:rPr lang="en-US" sz="2400">
                <a:solidFill>
                  <a:srgbClr val="595959"/>
                </a:solidFill>
                <a:latin typeface="Domine"/>
                <a:ea typeface="Domine"/>
                <a:cs typeface="Domine"/>
                <a:sym typeface="Domine"/>
              </a:rPr>
              <a:t>Disappointingly</a:t>
            </a:r>
            <a:r>
              <a:rPr lang="en-US" sz="2400">
                <a:solidFill>
                  <a:srgbClr val="595959"/>
                </a:solidFill>
                <a:latin typeface="Domine"/>
                <a:ea typeface="Domine"/>
                <a:cs typeface="Domine"/>
                <a:sym typeface="Domine"/>
              </a:rPr>
              <a:t>, I found that the crux analysis was not </a:t>
            </a:r>
            <a:r>
              <a:rPr lang="en-US" sz="2400">
                <a:solidFill>
                  <a:srgbClr val="595959"/>
                </a:solidFill>
                <a:latin typeface="Domine"/>
                <a:ea typeface="Domine"/>
                <a:cs typeface="Domine"/>
                <a:sym typeface="Domine"/>
              </a:rPr>
              <a:t>particularly</a:t>
            </a:r>
            <a:r>
              <a:rPr lang="en-US" sz="2400">
                <a:solidFill>
                  <a:srgbClr val="595959"/>
                </a:solidFill>
                <a:latin typeface="Domine"/>
                <a:ea typeface="Domine"/>
                <a:cs typeface="Domine"/>
                <a:sym typeface="Domine"/>
              </a:rPr>
              <a:t> illuminating. I have trouble </a:t>
            </a:r>
            <a:r>
              <a:rPr lang="en-US" sz="2400">
                <a:solidFill>
                  <a:srgbClr val="595959"/>
                </a:solidFill>
                <a:latin typeface="Domine"/>
                <a:ea typeface="Domine"/>
                <a:cs typeface="Domine"/>
                <a:sym typeface="Domine"/>
              </a:rPr>
              <a:t>understanding</a:t>
            </a:r>
            <a:r>
              <a:rPr lang="en-US" sz="2400">
                <a:solidFill>
                  <a:srgbClr val="595959"/>
                </a:solidFill>
                <a:latin typeface="Domine"/>
                <a:ea typeface="Domine"/>
                <a:cs typeface="Domine"/>
                <a:sym typeface="Domine"/>
              </a:rPr>
              <a:t> how particular tweets conveyed ‘positive’ or ‘negative’ sentiments; additionally, the provided ‘context’ around each crux was especially unhelpful, as the tweets are from completely different users and have no relation to one another. Overall, I found crux analysis to be an unhelpful  tool in exploring these tweets. It is also true, </a:t>
            </a:r>
            <a:r>
              <a:rPr lang="en-US" sz="2400">
                <a:solidFill>
                  <a:srgbClr val="595959"/>
                </a:solidFill>
                <a:latin typeface="Domine"/>
                <a:ea typeface="Domine"/>
                <a:cs typeface="Domine"/>
                <a:sym typeface="Domine"/>
              </a:rPr>
              <a:t>though, that sentiment analysis overall is better suited to text that occurs over a much greater amount of time. Also, the feature of including ‘context’ around  a particular crux is quite helpful when one is looking at a novel where the surrounding context is relevant. </a:t>
            </a:r>
            <a:endParaRPr sz="2400">
              <a:solidFill>
                <a:srgbClr val="595959"/>
              </a:solidFill>
              <a:latin typeface="Domine"/>
              <a:ea typeface="Domine"/>
              <a:cs typeface="Domine"/>
              <a:sym typeface="Domine"/>
            </a:endParaRPr>
          </a:p>
        </p:txBody>
      </p:sp>
      <p:pic>
        <p:nvPicPr>
          <p:cNvPr id="57" name="Google Shape;57;p1"/>
          <p:cNvPicPr preferRelativeResize="0"/>
          <p:nvPr/>
        </p:nvPicPr>
        <p:blipFill rotWithShape="1">
          <a:blip r:embed="rId11">
            <a:alphaModFix/>
          </a:blip>
          <a:srcRect b="3484" l="0" r="0" t="0"/>
          <a:stretch/>
        </p:blipFill>
        <p:spPr>
          <a:xfrm>
            <a:off x="24163925" y="12782963"/>
            <a:ext cx="6294199" cy="2949149"/>
          </a:xfrm>
          <a:prstGeom prst="rect">
            <a:avLst/>
          </a:prstGeom>
          <a:noFill/>
          <a:ln>
            <a:noFill/>
          </a:ln>
        </p:spPr>
      </p:pic>
      <p:pic>
        <p:nvPicPr>
          <p:cNvPr id="58" name="Google Shape;58;p1"/>
          <p:cNvPicPr preferRelativeResize="0"/>
          <p:nvPr/>
        </p:nvPicPr>
        <p:blipFill>
          <a:blip r:embed="rId12">
            <a:alphaModFix/>
          </a:blip>
          <a:stretch>
            <a:fillRect/>
          </a:stretch>
        </p:blipFill>
        <p:spPr>
          <a:xfrm>
            <a:off x="24163925" y="15843225"/>
            <a:ext cx="6267400" cy="2155258"/>
          </a:xfrm>
          <a:prstGeom prst="rect">
            <a:avLst/>
          </a:prstGeom>
          <a:noFill/>
          <a:ln>
            <a:noFill/>
          </a:ln>
        </p:spPr>
      </p:pic>
      <p:sp>
        <p:nvSpPr>
          <p:cNvPr id="59" name="Google Shape;59;p1"/>
          <p:cNvSpPr txBox="1"/>
          <p:nvPr/>
        </p:nvSpPr>
        <p:spPr>
          <a:xfrm>
            <a:off x="22319400" y="18118938"/>
            <a:ext cx="10407300" cy="14931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US" sz="1700">
                <a:latin typeface="Domine"/>
                <a:ea typeface="Domine"/>
                <a:cs typeface="Domine"/>
                <a:sym typeface="Domine"/>
              </a:rPr>
              <a:t>Figure 4. </a:t>
            </a:r>
            <a:r>
              <a:rPr lang="en-US" sz="1700">
                <a:latin typeface="Domine"/>
                <a:ea typeface="Domine"/>
                <a:cs typeface="Domine"/>
                <a:sym typeface="Domine"/>
              </a:rPr>
              <a:t>I have included two cruxes from the RoBERTa model—the highest peak and the lowest valley. Ideally, these would be the sentences with the most positive and the most negative sentiment. It is my understanding that the selected sentence is in all caps, and the other sentences around it are context; however, I could be mistaken. It is also difficult to tell what is capitalized by the tweet user and what is capitalized by the model itself. </a:t>
            </a:r>
            <a:endParaRPr sz="1700">
              <a:latin typeface="Domine"/>
              <a:ea typeface="Domine"/>
              <a:cs typeface="Domine"/>
              <a:sym typeface="Domine"/>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Graphicsland/MakeSigns.com</dc:creator>
</cp:coreProperties>
</file>